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  <p:sldMasterId id="2147483735" r:id="rId2"/>
    <p:sldMasterId id="2147483738" r:id="rId3"/>
  </p:sldMasterIdLst>
  <p:notesMasterIdLst>
    <p:notesMasterId r:id="rId5"/>
  </p:notesMasterIdLst>
  <p:sldIdLst>
    <p:sldId id="400" r:id="rId4"/>
  </p:sldIdLst>
  <p:sldSz cx="7772400" cy="10058400"/>
  <p:notesSz cx="7315200" cy="96012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168">
          <p15:clr>
            <a:srgbClr val="A4A3A4"/>
          </p15:clr>
        </p15:guide>
        <p15:guide id="4" pos="24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7933C"/>
    <a:srgbClr val="003300"/>
    <a:srgbClr val="99CC00"/>
    <a:srgbClr val="006600"/>
    <a:srgbClr val="339933"/>
    <a:srgbClr val="5FB5CD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27" autoAdjust="0"/>
    <p:restoredTop sz="81350" autoAdjust="0"/>
  </p:normalViewPr>
  <p:slideViewPr>
    <p:cSldViewPr snapToGrid="0">
      <p:cViewPr>
        <p:scale>
          <a:sx n="100" d="100"/>
          <a:sy n="100" d="100"/>
        </p:scale>
        <p:origin x="-1398" y="1386"/>
      </p:cViewPr>
      <p:guideLst>
        <p:guide orient="horz" pos="2160"/>
        <p:guide orient="horz" pos="3168"/>
        <p:guide pos="2880"/>
        <p:guide pos="2448"/>
      </p:guideLst>
    </p:cSldViewPr>
  </p:slideViewPr>
  <p:outlineViewPr>
    <p:cViewPr>
      <p:scale>
        <a:sx n="33" d="100"/>
        <a:sy n="33" d="100"/>
      </p:scale>
      <p:origin x="0" y="3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34" y="-96"/>
      </p:cViewPr>
      <p:guideLst>
        <p:guide orient="horz" pos="3120"/>
        <p:guide orient="horz" pos="3024"/>
        <p:guide pos="2132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443CF-EAAE-463F-8DDE-C6EDAC586C7B}" type="datetimeFigureOut">
              <a:rPr lang="en-IE" smtClean="0"/>
              <a:pPr/>
              <a:t>20/07/2017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720725"/>
            <a:ext cx="27813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AA106-9819-4AAA-81F8-15886798333D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862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66950" y="720725"/>
            <a:ext cx="27813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AA106-9819-4AAA-81F8-15886798333D}" type="slidenum">
              <a:rPr lang="en-IE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I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471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/>
          <a:lstStyle/>
          <a:p>
            <a:fld id="{0E72B390-9AF7-BE42-8357-5AD874A8789C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/>
          <a:lstStyle/>
          <a:p>
            <a:fld id="{8818AA47-9DF4-6D41-BC67-46837B79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4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021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450" y="2485754"/>
            <a:ext cx="3101013" cy="64994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/>
          <a:lstStyle/>
          <a:p>
            <a:fld id="{0E72B390-9AF7-BE42-8357-5AD874A8789C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/>
          <a:lstStyle/>
          <a:p>
            <a:fld id="{8818AA47-9DF4-6D41-BC67-46837B79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4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021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450" y="2485754"/>
            <a:ext cx="3101013" cy="64994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/>
          <a:lstStyle/>
          <a:p>
            <a:fld id="{0E72B390-9AF7-BE42-8357-5AD874A8789C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/>
          <a:lstStyle/>
          <a:p>
            <a:fld id="{8818AA47-9DF4-6D41-BC67-46837B79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4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021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053468"/>
            <a:ext cx="4036331" cy="7915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op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2401" cy="1506440"/>
          </a:xfrm>
          <a:prstGeom prst="rect">
            <a:avLst/>
          </a:prstGeom>
        </p:spPr>
      </p:pic>
      <p:pic>
        <p:nvPicPr>
          <p:cNvPr id="9" name="Picture 8" descr="Top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8571650"/>
            <a:ext cx="7772400" cy="1506440"/>
          </a:xfrm>
          <a:prstGeom prst="rect">
            <a:avLst/>
          </a:prstGeom>
        </p:spPr>
      </p:pic>
      <p:pic>
        <p:nvPicPr>
          <p:cNvPr id="12" name="Picture 11" descr="logo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859" y="1633685"/>
            <a:ext cx="3313287" cy="71020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450" y="2485754"/>
            <a:ext cx="3101013" cy="649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053468"/>
            <a:ext cx="4036331" cy="7915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op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2401" cy="1506440"/>
          </a:xfrm>
          <a:prstGeom prst="rect">
            <a:avLst/>
          </a:prstGeom>
        </p:spPr>
      </p:pic>
      <p:pic>
        <p:nvPicPr>
          <p:cNvPr id="9" name="Picture 8" descr="Top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8571650"/>
            <a:ext cx="7772400" cy="1506440"/>
          </a:xfrm>
          <a:prstGeom prst="rect">
            <a:avLst/>
          </a:prstGeom>
        </p:spPr>
      </p:pic>
      <p:pic>
        <p:nvPicPr>
          <p:cNvPr id="12" name="Picture 11" descr="logo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859" y="1633685"/>
            <a:ext cx="3313287" cy="710208"/>
          </a:xfrm>
          <a:prstGeom prst="rect">
            <a:avLst/>
          </a:prstGeom>
        </p:spPr>
      </p:pic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889000" y="2540000"/>
            <a:ext cx="66294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2200" smtClean="0">
                <a:solidFill>
                  <a:schemeClr val="tx1"/>
                </a:solidFill>
                <a:latin typeface="Century Gothic"/>
                <a:cs typeface="Century Gothic"/>
              </a:rPr>
              <a:t>A.) Response A</a:t>
            </a:r>
            <a:endParaRPr lang="en-US" sz="220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889000" y="3302000"/>
            <a:ext cx="66294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2200" smtClean="0">
                <a:solidFill>
                  <a:schemeClr val="tx1"/>
                </a:solidFill>
                <a:latin typeface="Century Gothic"/>
                <a:cs typeface="Century Gothic"/>
              </a:rPr>
              <a:t>B.) Response B</a:t>
            </a:r>
            <a:endParaRPr lang="en-US" sz="220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889000" y="4064000"/>
            <a:ext cx="66294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2200" smtClean="0">
                <a:solidFill>
                  <a:schemeClr val="tx1"/>
                </a:solidFill>
                <a:latin typeface="Century Gothic"/>
                <a:cs typeface="Century Gothic"/>
              </a:rPr>
              <a:t>C.) Response C</a:t>
            </a:r>
            <a:endParaRPr lang="en-US" sz="220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DShape"/>
          <p:cNvSpPr/>
          <p:nvPr userDrawn="1"/>
        </p:nvSpPr>
        <p:spPr>
          <a:xfrm>
            <a:off x="889000" y="4826000"/>
            <a:ext cx="66294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2200" smtClean="0">
                <a:solidFill>
                  <a:schemeClr val="tx1"/>
                </a:solidFill>
                <a:latin typeface="Century Gothic"/>
                <a:cs typeface="Century Gothic"/>
              </a:rPr>
              <a:t>D.) Response D</a:t>
            </a:r>
            <a:endParaRPr lang="en-US" sz="220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EShape"/>
          <p:cNvSpPr/>
          <p:nvPr userDrawn="1"/>
        </p:nvSpPr>
        <p:spPr>
          <a:xfrm>
            <a:off x="889000" y="5588000"/>
            <a:ext cx="66294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2200" smtClean="0">
                <a:solidFill>
                  <a:schemeClr val="tx1"/>
                </a:solidFill>
                <a:latin typeface="Century Gothic"/>
                <a:cs typeface="Century Gothic"/>
              </a:rPr>
              <a:t>E.) Response E</a:t>
            </a:r>
            <a:endParaRPr lang="en-US" sz="220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053468"/>
            <a:ext cx="4036331" cy="7915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op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2401" cy="1506440"/>
          </a:xfrm>
          <a:prstGeom prst="rect">
            <a:avLst/>
          </a:prstGeom>
        </p:spPr>
      </p:pic>
      <p:pic>
        <p:nvPicPr>
          <p:cNvPr id="9" name="Picture 8" descr="Top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8571650"/>
            <a:ext cx="7772400" cy="1506440"/>
          </a:xfrm>
          <a:prstGeom prst="rect">
            <a:avLst/>
          </a:prstGeom>
        </p:spPr>
      </p:pic>
      <p:pic>
        <p:nvPicPr>
          <p:cNvPr id="12" name="Picture 11" descr="logo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859" y="1633685"/>
            <a:ext cx="3313287" cy="710208"/>
          </a:xfrm>
          <a:prstGeom prst="rect">
            <a:avLst/>
          </a:prstGeom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0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caiz.seta.net/caizI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08878" y="3240152"/>
            <a:ext cx="3288262" cy="15952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96775" y="2485754"/>
            <a:ext cx="3463905" cy="2574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Ever </a:t>
            </a:r>
            <a:r>
              <a:rPr lang="en-US" dirty="0">
                <a:solidFill>
                  <a:schemeClr val="bg1"/>
                </a:solidFill>
              </a:rPr>
              <a:t>feel like your day is managing you vs. you managing you day? Join us </a:t>
            </a:r>
            <a:r>
              <a:rPr lang="en-US" dirty="0" smtClean="0">
                <a:solidFill>
                  <a:schemeClr val="bg1"/>
                </a:solidFill>
              </a:rPr>
              <a:t> where </a:t>
            </a:r>
            <a:r>
              <a:rPr lang="en-US" dirty="0">
                <a:solidFill>
                  <a:schemeClr val="bg1"/>
                </a:solidFill>
              </a:rPr>
              <a:t>we'll discuss strategies for maximizing your time and getting control of your day! </a:t>
            </a:r>
            <a:r>
              <a:rPr lang="en-US" dirty="0" smtClean="0">
                <a:solidFill>
                  <a:schemeClr val="bg1"/>
                </a:solidFill>
              </a:rPr>
              <a:t>We’ll also share strategies for writing effective case notes, including format, content, and storage. You will leave </a:t>
            </a:r>
            <a:r>
              <a:rPr lang="en-US" dirty="0">
                <a:solidFill>
                  <a:schemeClr val="bg1"/>
                </a:solidFill>
              </a:rPr>
              <a:t>with steps you can implement immediately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5772" y="1831254"/>
            <a:ext cx="3624908" cy="595541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388620" y="8861087"/>
            <a:ext cx="6995160" cy="1197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0" indent="0">
              <a:lnSpc>
                <a:spcPct val="130000"/>
              </a:lnSpc>
              <a:buNone/>
            </a:pPr>
            <a:r>
              <a:rPr lang="en-US" sz="1100" b="0" i="0" dirty="0" smtClean="0">
                <a:solidFill>
                  <a:srgbClr val="FFFFFF"/>
                </a:solidFill>
              </a:rPr>
              <a:t>Equal Opportunity Employer/Program. 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1100" b="0" i="0" dirty="0" smtClean="0">
                <a:solidFill>
                  <a:srgbClr val="FFFFFF"/>
                </a:solidFill>
              </a:rPr>
              <a:t>Auxiliary aids and services available upon request to individuals with disabilities.</a:t>
            </a:r>
            <a:endParaRPr lang="en-US" sz="1100" b="0" dirty="0">
              <a:solidFill>
                <a:srgbClr val="FFFFFF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sz="1100" b="0" i="0" dirty="0" smtClean="0">
                <a:solidFill>
                  <a:srgbClr val="FFFFFF"/>
                </a:solidFill>
              </a:rPr>
              <a:t>Requests should be made at least </a:t>
            </a:r>
            <a:r>
              <a:rPr lang="en-US" sz="1100" b="0" dirty="0" smtClean="0">
                <a:solidFill>
                  <a:srgbClr val="FFFFFF"/>
                </a:solidFill>
              </a:rPr>
              <a:t>2 </a:t>
            </a:r>
            <a:r>
              <a:rPr lang="en-US" sz="1100" b="0" i="0" dirty="0" smtClean="0">
                <a:solidFill>
                  <a:srgbClr val="FFFFFF"/>
                </a:solidFill>
              </a:rPr>
              <a:t>weeks  in advance to ensure availability.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1100" b="0" i="0" dirty="0" smtClean="0">
                <a:solidFill>
                  <a:srgbClr val="FFFFFF"/>
                </a:solidFill>
              </a:rPr>
              <a:t>Please contact </a:t>
            </a:r>
            <a:r>
              <a:rPr lang="en-US" sz="1100" b="0" dirty="0" smtClean="0">
                <a:solidFill>
                  <a:srgbClr val="FFFFFF"/>
                </a:solidFill>
              </a:rPr>
              <a:t>Rachel Sattel at 916-263-6677 or rachel.sattel@seta.net</a:t>
            </a:r>
            <a:endParaRPr lang="en-US" sz="1100" b="0" i="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775" y="201960"/>
            <a:ext cx="7110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Case Management - Strategies to Increase Productivity &amp; Effectiveness!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5772" y="1891644"/>
            <a:ext cx="362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Join Us!</a:t>
            </a:r>
            <a:endParaRPr lang="en-US" sz="2400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32797" y="2655317"/>
            <a:ext cx="3364343" cy="344592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3961" y="2666083"/>
            <a:ext cx="3283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Training Logistics:</a:t>
            </a:r>
            <a:endParaRPr lang="en-US" sz="1600" dirty="0"/>
          </a:p>
        </p:txBody>
      </p:sp>
      <p:sp>
        <p:nvSpPr>
          <p:cNvPr id="23" name="Content Placeholder 3"/>
          <p:cNvSpPr txBox="1">
            <a:spLocks/>
          </p:cNvSpPr>
          <p:nvPr/>
        </p:nvSpPr>
        <p:spPr>
          <a:xfrm>
            <a:off x="296774" y="4956639"/>
            <a:ext cx="3463906" cy="3523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Our objectives: 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1"/>
                </a:solidFill>
              </a:rPr>
              <a:t>Review &amp; select time management techniques to work “smarter”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1"/>
                </a:solidFill>
              </a:rPr>
              <a:t>Explore available technology &amp; automation tools to streamline service delivery (including what you already have!)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1"/>
                </a:solidFill>
              </a:rPr>
              <a:t>Identify the components of action-oriented case notes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1"/>
                </a:solidFill>
              </a:rPr>
              <a:t>Develop a plan for documenting sensitive information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4314206" y="3004637"/>
            <a:ext cx="3282934" cy="5129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u="sng" dirty="0"/>
              <a:t>Training </a:t>
            </a:r>
            <a:r>
              <a:rPr lang="en-US" sz="1200" b="1" u="sng" dirty="0" smtClean="0"/>
              <a:t>Locations, Dates and Times</a:t>
            </a:r>
            <a:r>
              <a:rPr lang="en-US" sz="1200" u="sng" dirty="0" smtClean="0"/>
              <a:t>:</a:t>
            </a:r>
          </a:p>
          <a:p>
            <a:pPr marL="0" indent="0">
              <a:buNone/>
            </a:pPr>
            <a:r>
              <a:rPr lang="en-US" sz="1200" u="sng" dirty="0" smtClean="0"/>
              <a:t>8/16/17 </a:t>
            </a:r>
            <a:r>
              <a:rPr lang="en-US" sz="1200" u="sng" dirty="0" smtClean="0"/>
              <a:t>8:15 am – 12:00 pm</a:t>
            </a:r>
          </a:p>
          <a:p>
            <a:pPr marL="0" indent="0">
              <a:buNone/>
            </a:pPr>
            <a:r>
              <a:rPr lang="en-US" sz="1200" u="sng" dirty="0" smtClean="0"/>
              <a:t>SETA-Aspen </a:t>
            </a:r>
            <a:r>
              <a:rPr lang="en-US" sz="1200" u="sng" dirty="0" smtClean="0"/>
              <a:t>Room</a:t>
            </a:r>
          </a:p>
          <a:p>
            <a:pPr marL="0" indent="0">
              <a:buNone/>
            </a:pPr>
            <a:r>
              <a:rPr lang="en-US" sz="1200" u="sng" dirty="0" smtClean="0"/>
              <a:t>925 Del Paso Blvd. </a:t>
            </a:r>
          </a:p>
          <a:p>
            <a:pPr marL="0" indent="0">
              <a:buNone/>
            </a:pPr>
            <a:r>
              <a:rPr lang="en-US" sz="1200" u="sng" dirty="0" smtClean="0"/>
              <a:t>Sacramento, CA 95815</a:t>
            </a:r>
          </a:p>
          <a:p>
            <a:pPr marL="0" indent="0">
              <a:buNone/>
            </a:pPr>
            <a:endParaRPr lang="en-US" sz="1200" u="sng" dirty="0"/>
          </a:p>
          <a:p>
            <a:pPr marL="0" indent="0">
              <a:buNone/>
            </a:pPr>
            <a:r>
              <a:rPr lang="en-US" sz="1200" u="sng" dirty="0" smtClean="0"/>
              <a:t>8/17/17 </a:t>
            </a:r>
            <a:r>
              <a:rPr lang="en-US" sz="1200" u="sng" dirty="0"/>
              <a:t>8:15 am – 12:00 pm</a:t>
            </a:r>
          </a:p>
          <a:p>
            <a:pPr marL="0" indent="0">
              <a:buNone/>
            </a:pPr>
            <a:r>
              <a:rPr lang="en-US" sz="1200" u="sng" dirty="0"/>
              <a:t>SETA-Aspen Room</a:t>
            </a:r>
          </a:p>
          <a:p>
            <a:pPr marL="0" indent="0">
              <a:buNone/>
            </a:pPr>
            <a:r>
              <a:rPr lang="en-US" sz="1200" u="sng" dirty="0"/>
              <a:t>925 Del Paso Blvd. </a:t>
            </a:r>
          </a:p>
          <a:p>
            <a:pPr marL="0" indent="0">
              <a:buNone/>
            </a:pPr>
            <a:r>
              <a:rPr lang="en-US" sz="1200" u="sng" dirty="0"/>
              <a:t>Sacramento, CA </a:t>
            </a:r>
            <a:r>
              <a:rPr lang="en-US" sz="1200" u="sng" dirty="0" smtClean="0"/>
              <a:t>95815</a:t>
            </a:r>
          </a:p>
          <a:p>
            <a:pPr marL="0" indent="0">
              <a:buNone/>
            </a:pPr>
            <a:endParaRPr lang="en-US" sz="1200" u="sng" dirty="0"/>
          </a:p>
          <a:p>
            <a:pPr marL="0" indent="0">
              <a:buNone/>
            </a:pPr>
            <a:r>
              <a:rPr lang="en-US" sz="1200" u="sng" dirty="0" smtClean="0"/>
              <a:t>8/18/17 1:00 pm </a:t>
            </a:r>
            <a:r>
              <a:rPr lang="en-US" sz="1200" u="sng" dirty="0"/>
              <a:t>– </a:t>
            </a:r>
            <a:r>
              <a:rPr lang="en-US" sz="1200" u="sng" dirty="0" smtClean="0"/>
              <a:t>4:30 </a:t>
            </a:r>
            <a:r>
              <a:rPr lang="en-US" sz="1200" u="sng" dirty="0"/>
              <a:t>pm</a:t>
            </a:r>
          </a:p>
          <a:p>
            <a:pPr marL="0" indent="0">
              <a:buNone/>
            </a:pPr>
            <a:r>
              <a:rPr lang="en-US" sz="1200" u="sng" dirty="0"/>
              <a:t>SETA-Aspen Room</a:t>
            </a:r>
          </a:p>
          <a:p>
            <a:pPr marL="0" indent="0">
              <a:buNone/>
            </a:pPr>
            <a:r>
              <a:rPr lang="en-US" sz="1200" u="sng" dirty="0"/>
              <a:t>925 Del Paso Blvd. </a:t>
            </a:r>
          </a:p>
          <a:p>
            <a:pPr marL="0" indent="0">
              <a:buNone/>
            </a:pPr>
            <a:r>
              <a:rPr lang="en-US" sz="1200" u="sng" dirty="0"/>
              <a:t>Sacramento, CA 95815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5" name="Content Placeholder 3"/>
          <p:cNvSpPr txBox="1">
            <a:spLocks/>
          </p:cNvSpPr>
          <p:nvPr/>
        </p:nvSpPr>
        <p:spPr>
          <a:xfrm>
            <a:off x="4314207" y="6391275"/>
            <a:ext cx="3458194" cy="262841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u="sng" dirty="0" smtClean="0"/>
              <a:t>Registration Information:</a:t>
            </a:r>
          </a:p>
          <a:p>
            <a:pPr marL="0" indent="0">
              <a:buNone/>
            </a:pPr>
            <a:r>
              <a:rPr lang="en-US" sz="1400" dirty="0" smtClean="0"/>
              <a:t>Go to </a:t>
            </a:r>
            <a:r>
              <a:rPr lang="en-US" sz="1400" u="sng" dirty="0" smtClean="0">
                <a:hlinkClick r:id="rId4"/>
              </a:rPr>
              <a:t>http://caiz.seta.net/caizII/</a:t>
            </a:r>
            <a:r>
              <a:rPr lang="en-US" sz="1400" dirty="0" smtClean="0"/>
              <a:t>, then 'Register for Classes,' then go to the Employment Services' section and then choose </a:t>
            </a:r>
            <a:r>
              <a:rPr lang="en-US" sz="1400" dirty="0" smtClean="0"/>
              <a:t>‘</a:t>
            </a:r>
            <a:r>
              <a:rPr lang="en-US" sz="1400" b="1" dirty="0" smtClean="0"/>
              <a:t>8/16/17</a:t>
            </a:r>
            <a:r>
              <a:rPr lang="en-US" sz="1400" dirty="0" smtClean="0"/>
              <a:t> </a:t>
            </a:r>
            <a:r>
              <a:rPr lang="en-US" sz="1400" b="1" dirty="0" smtClean="0"/>
              <a:t>Case </a:t>
            </a:r>
            <a:r>
              <a:rPr lang="en-US" sz="1400" b="1" dirty="0" smtClean="0"/>
              <a:t>Management-Strategies</a:t>
            </a:r>
            <a:r>
              <a:rPr lang="en-US" sz="1400" b="1" dirty="0" smtClean="0"/>
              <a:t>….’, ‘8/17/17 Case </a:t>
            </a:r>
            <a:r>
              <a:rPr lang="en-US" sz="1400" b="1" dirty="0" smtClean="0"/>
              <a:t>Management-Strategies</a:t>
            </a:r>
            <a:r>
              <a:rPr lang="en-US" sz="1400" b="1" dirty="0" smtClean="0"/>
              <a:t>…’, </a:t>
            </a:r>
            <a:r>
              <a:rPr lang="en-US" sz="1400" b="1" dirty="0"/>
              <a:t>or ‘</a:t>
            </a:r>
            <a:r>
              <a:rPr lang="en-US" sz="1400" b="1" dirty="0" smtClean="0"/>
              <a:t>8/18/17 </a:t>
            </a:r>
            <a:r>
              <a:rPr lang="en-US" sz="1400" b="1" dirty="0"/>
              <a:t>Case Management-Strategies…’</a:t>
            </a:r>
            <a:endParaRPr lang="en-US" sz="1400" b="1" u="sng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15d49545b4e1bd6d1c126bdf2ebf929e035be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7395</TotalTime>
  <Words>225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1_Custom Design</vt:lpstr>
      <vt:lpstr>iRespondQuestionMaster</vt:lpstr>
      <vt:lpstr>iRespondGraphMaster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Cloud Computing</dc:title>
  <dc:creator>Colette</dc:creator>
  <cp:lastModifiedBy>Rachel Sattel</cp:lastModifiedBy>
  <cp:revision>550</cp:revision>
  <cp:lastPrinted>2016-03-01T19:19:15Z</cp:lastPrinted>
  <dcterms:created xsi:type="dcterms:W3CDTF">2011-03-28T15:33:28Z</dcterms:created>
  <dcterms:modified xsi:type="dcterms:W3CDTF">2017-07-20T22:01:26Z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  <property fmtid="{D5CDD505-2E9C-101B-9397-08002B2CF9AE}" pid="6" name="ArticulateGUID">
    <vt:lpwstr>D051DEE8-7184-4030-8FB4-92DA4D856FD3</vt:lpwstr>
  </property>
  <property fmtid="{D5CDD505-2E9C-101B-9397-08002B2CF9AE}" pid="7" name="ArticulatePath">
    <vt:lpwstr>JD Bootcamp Fall 2015 Flyer</vt:lpwstr>
  </property>
</Properties>
</file>