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86" r:id="rId2"/>
    <p:sldId id="258" r:id="rId3"/>
    <p:sldId id="261" r:id="rId4"/>
    <p:sldId id="260" r:id="rId5"/>
    <p:sldId id="264" r:id="rId6"/>
    <p:sldId id="265" r:id="rId7"/>
    <p:sldId id="291" r:id="rId8"/>
    <p:sldId id="263" r:id="rId9"/>
    <p:sldId id="267" r:id="rId10"/>
    <p:sldId id="293" r:id="rId11"/>
    <p:sldId id="294" r:id="rId12"/>
    <p:sldId id="292" r:id="rId13"/>
    <p:sldId id="268" r:id="rId14"/>
    <p:sldId id="295" r:id="rId15"/>
    <p:sldId id="296" r:id="rId16"/>
    <p:sldId id="269" r:id="rId17"/>
    <p:sldId id="280"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B11A13-3D2B-3FEB-7D8B-EA7BE26ACC45}" name="Nick Niccoli" initials="NN" userId="8cac0099daf59f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49"/>
    <a:srgbClr val="0094BB"/>
    <a:srgbClr val="BE3C57"/>
    <a:srgbClr val="F58220"/>
    <a:srgbClr val="005282"/>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0" autoAdjust="0"/>
    <p:restoredTop sz="96283" autoAdjust="0"/>
  </p:normalViewPr>
  <p:slideViewPr>
    <p:cSldViewPr snapToGrid="0">
      <p:cViewPr varScale="1">
        <p:scale>
          <a:sx n="123" d="100"/>
          <a:sy n="123" d="100"/>
        </p:scale>
        <p:origin x="456" y="102"/>
      </p:cViewPr>
      <p:guideLst/>
    </p:cSldViewPr>
  </p:slideViewPr>
  <p:notesTextViewPr>
    <p:cViewPr>
      <p:scale>
        <a:sx n="1" d="1"/>
        <a:sy n="1" d="1"/>
      </p:scale>
      <p:origin x="0" y="0"/>
    </p:cViewPr>
  </p:notesTextViewPr>
  <p:notesViewPr>
    <p:cSldViewPr snapToGrid="0">
      <p:cViewPr varScale="1">
        <p:scale>
          <a:sx n="48" d="100"/>
          <a:sy n="48" d="100"/>
        </p:scale>
        <p:origin x="275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C0240-BA86-4B3E-B264-915EBA39FCD2}"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C348E-1FBE-4147-8D46-306D4A989371}" type="slidenum">
              <a:rPr lang="en-US" smtClean="0"/>
              <a:t>‹#›</a:t>
            </a:fld>
            <a:endParaRPr lang="en-US" dirty="0"/>
          </a:p>
        </p:txBody>
      </p:sp>
    </p:spTree>
    <p:extLst>
      <p:ext uri="{BB962C8B-B14F-4D97-AF65-F5344CB8AC3E}">
        <p14:creationId xmlns:p14="http://schemas.microsoft.com/office/powerpoint/2010/main" val="8010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a:t>
            </a:fld>
            <a:endParaRPr lang="en-US" dirty="0"/>
          </a:p>
        </p:txBody>
      </p:sp>
    </p:spTree>
    <p:extLst>
      <p:ext uri="{BB962C8B-B14F-4D97-AF65-F5344CB8AC3E}">
        <p14:creationId xmlns:p14="http://schemas.microsoft.com/office/powerpoint/2010/main" val="310738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342900" algn="l" rtl="0">
              <a:spcBef>
                <a:spcPts val="0"/>
              </a:spcBef>
              <a:spcAft>
                <a:spcPts val="1200"/>
              </a:spcAft>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Improve overall wellbeing </a:t>
            </a:r>
          </a:p>
          <a:p>
            <a:pPr marL="400050" marR="0" lvl="0" indent="-342900" algn="l" rtl="0">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Work on challenges like: </a:t>
            </a:r>
          </a:p>
          <a:p>
            <a:pPr marL="971550" lvl="1" indent="-457200">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Stress</a:t>
            </a:r>
          </a:p>
          <a:p>
            <a:pPr marL="971550" lvl="1" indent="-457200">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Sleep</a:t>
            </a:r>
          </a:p>
          <a:p>
            <a:pPr marL="971550" lvl="1" indent="-457200">
              <a:spcAft>
                <a:spcPts val="1200"/>
              </a:spcAft>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Work-Life Balance </a:t>
            </a:r>
          </a:p>
          <a:p>
            <a:pPr marL="400050" marR="0" lvl="0" indent="-342900" algn="l" rtl="0">
              <a:spcAft>
                <a:spcPts val="1200"/>
              </a:spcAft>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 Experienced, certified coaches</a:t>
            </a:r>
            <a:endParaRPr lang="en-US" sz="2600" dirty="0">
              <a:solidFill>
                <a:schemeClr val="dk1"/>
              </a:solidFill>
              <a:latin typeface="Century Gothic" panose="020B0502020202020204" pitchFamily="34" charset="0"/>
              <a:ea typeface="Century Gothic"/>
              <a:cs typeface="Century Gothic"/>
              <a:sym typeface="Century Gothic"/>
            </a:endParaRPr>
          </a:p>
          <a:p>
            <a:pPr marL="400050" marR="0" lvl="0" indent="-342900" algn="l" rtl="0">
              <a:spcBef>
                <a:spcPts val="0"/>
              </a:spcBef>
              <a:spcAft>
                <a:spcPts val="1200"/>
              </a:spcAft>
              <a:buClr>
                <a:schemeClr val="dk1"/>
              </a:buClr>
              <a:buSzPts val="2500"/>
              <a:buFont typeface="Arial"/>
              <a:buChar char="•"/>
            </a:pPr>
            <a:r>
              <a:rPr lang="en-US" sz="2600" dirty="0">
                <a:solidFill>
                  <a:schemeClr val="dk1"/>
                </a:solidFill>
                <a:latin typeface="Century Gothic" panose="020B0502020202020204" pitchFamily="34" charset="0"/>
                <a:ea typeface="Century Gothic"/>
                <a:cs typeface="Century Gothic"/>
                <a:sym typeface="Century Gothic"/>
              </a:rPr>
              <a:t>Four, 30-minute telephone sessions</a:t>
            </a:r>
          </a:p>
          <a:p>
            <a:pPr marL="0" marR="0" lvl="0" indent="0" algn="l" rtl="0">
              <a:lnSpc>
                <a:spcPct val="100000"/>
              </a:lnSpc>
              <a:buClr>
                <a:schemeClr val="dk1"/>
              </a:buClr>
              <a:buSzPts val="1200"/>
            </a:pPr>
            <a:r>
              <a:rPr lang="en-US" sz="1200" b="0" i="0" u="none" strike="noStrike" cap="none" dirty="0">
                <a:solidFill>
                  <a:schemeClr val="dk1"/>
                </a:solidFill>
                <a:latin typeface="Arial"/>
                <a:ea typeface="Arial"/>
                <a:cs typeface="Arial"/>
                <a:sym typeface="Arial"/>
              </a:rPr>
              <a:t>N</a:t>
            </a:r>
            <a:r>
              <a:rPr lang="en-US" dirty="0"/>
              <a:t>ational Board for Health and Wellness Coaching </a:t>
            </a:r>
            <a:r>
              <a:rPr lang="en-US" b="1" dirty="0"/>
              <a:t>NBHC certified, URAC accredited</a:t>
            </a:r>
          </a:p>
          <a:p>
            <a:pPr marL="171450" marR="0" lvl="0" indent="-171450" algn="l" rtl="0">
              <a:lnSpc>
                <a:spcPct val="100000"/>
              </a:lnSpc>
              <a:buClr>
                <a:schemeClr val="dk1"/>
              </a:buClr>
              <a:buSzPts val="1200"/>
              <a:buFont typeface="Arial" panose="020B0604020202020204" pitchFamily="34" charset="0"/>
              <a:buChar char="•"/>
            </a:pPr>
            <a:r>
              <a:rPr lang="en-US" b="1" dirty="0"/>
              <a:t>Positive choice </a:t>
            </a:r>
            <a:r>
              <a:rPr lang="en-US" dirty="0"/>
              <a:t>– no stigma, great way to start getting support – proven results </a:t>
            </a:r>
          </a:p>
          <a:p>
            <a:pPr marL="171450" lvl="0" indent="-171450">
              <a:spcAft>
                <a:spcPts val="600"/>
              </a:spcAft>
              <a:buFont typeface="Arial" panose="020B0604020202020204" pitchFamily="34" charset="0"/>
              <a:buChar char="•"/>
            </a:pPr>
            <a:r>
              <a:rPr lang="en-US" b="1" dirty="0"/>
              <a:t>Motivational interviewing – </a:t>
            </a:r>
            <a:r>
              <a:rPr lang="en-US" b="0" dirty="0"/>
              <a:t>positive, nonjudgmental </a:t>
            </a:r>
          </a:p>
          <a:p>
            <a:pPr marL="171450" indent="-171450">
              <a:spcAft>
                <a:spcPts val="600"/>
              </a:spcAft>
              <a:buFont typeface="Arial" panose="020B0604020202020204" pitchFamily="34" charset="0"/>
              <a:buChar char="•"/>
            </a:pPr>
            <a:r>
              <a:rPr lang="en-US" b="1" dirty="0"/>
              <a:t>Four 30- minute sessions</a:t>
            </a:r>
            <a:r>
              <a:rPr lang="en-US" dirty="0"/>
              <a:t>/contract year</a:t>
            </a:r>
          </a:p>
          <a:p>
            <a:pPr marL="171450" lvl="0" indent="-171450">
              <a:spcAft>
                <a:spcPts val="600"/>
              </a:spcAft>
              <a:buFont typeface="Arial" panose="020B0604020202020204" pitchFamily="34" charset="0"/>
              <a:buChar char="•"/>
            </a:pPr>
            <a:r>
              <a:rPr lang="en-US" b="1" dirty="0"/>
              <a:t>Oriented to Concern </a:t>
            </a:r>
            <a:r>
              <a:rPr lang="en-US" dirty="0"/>
              <a:t>- Oriented to Concern solutions. Will refer to Concern’s resources and to counseling. Coaches will know if a client needs to be referred to counseling.</a:t>
            </a:r>
          </a:p>
          <a:p>
            <a:pPr marL="171450" lvl="0" indent="-171450">
              <a:spcAft>
                <a:spcPts val="600"/>
              </a:spcAft>
              <a:buFont typeface="Arial" panose="020B0604020202020204" pitchFamily="34" charset="0"/>
              <a:buChar char="•"/>
            </a:pPr>
            <a:r>
              <a:rPr lang="en-US" b="1" dirty="0"/>
              <a:t>Easy access, online scheduling </a:t>
            </a:r>
            <a:r>
              <a:rPr lang="en-US" dirty="0"/>
              <a:t>–</a:t>
            </a:r>
            <a:r>
              <a:rPr lang="en-US" dirty="0">
                <a:effectLst/>
                <a:latin typeface="+mn-lt"/>
                <a:ea typeface="Calibri" panose="020F0502020204030204" pitchFamily="34" charset="0"/>
                <a:cs typeface="Calibri" panose="020F0502020204030204" pitchFamily="34" charset="0"/>
              </a:rPr>
              <a:t>Coaches partner with clients seeking to enhance their wellbeing through self-directed, lasting changes</a:t>
            </a:r>
          </a:p>
          <a:p>
            <a:pPr marL="171450" indent="-171450">
              <a:spcAft>
                <a:spcPts val="600"/>
              </a:spcAft>
              <a:buFont typeface="Arial" panose="020B0604020202020204" pitchFamily="34" charset="0"/>
              <a:buChar char="•"/>
            </a:pPr>
            <a:r>
              <a:rPr lang="en-US" dirty="0">
                <a:latin typeface="+mn-lt"/>
                <a:ea typeface="Calibri" panose="020F0502020204030204" pitchFamily="34" charset="0"/>
                <a:cs typeface="Calibri" panose="020F0502020204030204" pitchFamily="34" charset="0"/>
              </a:rPr>
              <a:t>Coaches help individual set priorities, clarify values, talk through challenges and create their own plan for wellbeing </a:t>
            </a:r>
          </a:p>
          <a:p>
            <a:pPr marL="171450" indent="-171450">
              <a:spcAft>
                <a:spcPts val="60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New skills that ca</a:t>
            </a:r>
            <a:r>
              <a:rPr lang="en-US" dirty="0">
                <a:latin typeface="+mn-lt"/>
                <a:ea typeface="Calibri" panose="020F0502020204030204" pitchFamily="34" charset="0"/>
                <a:cs typeface="Calibri" panose="020F0502020204030204" pitchFamily="34" charset="0"/>
              </a:rPr>
              <a:t>n be applied to any new goal/topic</a:t>
            </a:r>
          </a:p>
          <a:p>
            <a:pPr marL="171450" indent="-171450">
              <a:spcAft>
                <a:spcPts val="600"/>
              </a:spcAft>
              <a:buFont typeface="Arial" panose="020B0604020202020204" pitchFamily="34" charset="0"/>
              <a:buChar char="•"/>
            </a:pPr>
            <a:r>
              <a:rPr lang="en-US" dirty="0">
                <a:latin typeface="+mn-lt"/>
                <a:ea typeface="Calibri" panose="020F0502020204030204" pitchFamily="34" charset="0"/>
                <a:cs typeface="Calibri" panose="020F0502020204030204" pitchFamily="34" charset="0"/>
              </a:rPr>
              <a:t>Gain access from Concern call center or via digital platform – will link to coaching partner</a:t>
            </a:r>
          </a:p>
          <a:p>
            <a:pPr marL="171450" indent="-171450">
              <a:spcAft>
                <a:spcPts val="60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After answering 3 security questions and entering time zone – given access to a calendar to schedule their own sessions - t</a:t>
            </a:r>
            <a:r>
              <a:rPr lang="en-US" dirty="0">
                <a:latin typeface="+mn-lt"/>
                <a:ea typeface="Calibri" panose="020F0502020204030204" pitchFamily="34" charset="0"/>
                <a:cs typeface="Calibri" panose="020F0502020204030204" pitchFamily="34" charset="0"/>
              </a:rPr>
              <a:t>hey can have the same coach for all four sessions </a:t>
            </a:r>
            <a:endParaRPr lang="en-US" dirty="0">
              <a:effectLst/>
              <a:latin typeface="+mn-lt"/>
              <a:ea typeface="Calibri" panose="020F0502020204030204" pitchFamily="34" charset="0"/>
              <a:cs typeface="Calibri" panose="020F0502020204030204" pitchFamily="34" charset="0"/>
            </a:endParaRPr>
          </a:p>
          <a:p>
            <a:pPr marL="342900" marR="0" lvl="0" indent="-342900">
              <a:lnSpc>
                <a:spcPct val="106000"/>
              </a:lnSpc>
              <a:spcBef>
                <a:spcPts val="0"/>
              </a:spcBef>
              <a:spcAft>
                <a:spcPts val="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Difference between coaching &amp; counseling</a:t>
            </a:r>
          </a:p>
          <a:p>
            <a:pPr marL="742950" marR="0" lvl="1" indent="-285750">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Coaches guide by asking questions and structuring a process for individuals to achieve their physical and emotional wellbeing goals</a:t>
            </a:r>
          </a:p>
          <a:p>
            <a:pPr marL="742950" marR="0" lvl="1" indent="-285750">
              <a:lnSpc>
                <a:spcPct val="106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Counselors focus on mental health and emotional healing for issues like anxiety and depression, which impair the ability to function well</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All coaches have a bachelor’s degree or higher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Every coach has earned a health &amp; wellness coaching certification through the </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Aptos" panose="020B0004020202020204" pitchFamily="34" charset="0"/>
              </a:rPr>
              <a:t>National Board of Health &amp; Wellness Coaching (NBHWC) </a:t>
            </a: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 Coaches are not mental health professionals.  I think of coaching in terms of sports or music. Talking to a coach is easy! Coaches are someone in your court who can help you improve on or gain a new skill or habit.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In addition to counseling, you/one/everyone (minimum age is 18) has up to 4 sessions a year to work with a coach on any emotional, physical, or professional goal!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For example, you may want to improve your communication or delegation, maybe your leader pointed out some of these areas for improvement that could help you grow in your role/grow in the org – this is a great proactive step to work on building/improving those skills!</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Maybe you want to reduce stress. You do not necessarily need to talk to a counselor but talking to someone in your court who can help you achieve SMART goals is helpful.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You do not have to work on the same topic for all 4 sessions!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r>
              <a:rPr lang="en-US" sz="1800" b="0" i="0" dirty="0">
                <a:solidFill>
                  <a:srgbClr val="FF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10</a:t>
            </a:fld>
            <a:endParaRPr lang="en-US" dirty="0"/>
          </a:p>
        </p:txBody>
      </p:sp>
    </p:spTree>
    <p:extLst>
      <p:ext uri="{BB962C8B-B14F-4D97-AF65-F5344CB8AC3E}">
        <p14:creationId xmlns:p14="http://schemas.microsoft.com/office/powerpoint/2010/main" val="228726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DFB4-116C-B5E6-9EF4-9BF909B5A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F40D2-393C-C918-9461-0EDAF9770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900C3-FF03-AD88-311A-16EAD00953AF}"/>
              </a:ext>
            </a:extLst>
          </p:cNvPr>
          <p:cNvSpPr>
            <a:spLocks noGrp="1"/>
          </p:cNvSpPr>
          <p:nvPr>
            <p:ph type="body" idx="1"/>
          </p:nvPr>
        </p:nvSpPr>
        <p:spPr/>
        <p:txBody>
          <a:bodyPr/>
          <a:lstStyle/>
          <a:p>
            <a:pPr marL="0" marR="0" lvl="0" indent="0" algn="l" rtl="0">
              <a:lnSpc>
                <a:spcPct val="100000"/>
              </a:lnSpc>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Sometimes parents need</a:t>
            </a:r>
            <a:r>
              <a:rPr lang="en-US" sz="800" b="0" i="0" u="none" strike="noStrike" cap="none" baseline="0" dirty="0">
                <a:solidFill>
                  <a:schemeClr val="dk1"/>
                </a:solidFill>
                <a:latin typeface="Arial"/>
                <a:ea typeface="Arial"/>
                <a:cs typeface="Arial"/>
                <a:sym typeface="Arial"/>
              </a:rPr>
              <a:t> help </a:t>
            </a:r>
            <a:r>
              <a:rPr lang="en-US" sz="800" b="0" i="0" u="none" strike="noStrike" cap="none" dirty="0">
                <a:solidFill>
                  <a:schemeClr val="dk1"/>
                </a:solidFill>
                <a:latin typeface="Arial"/>
                <a:ea typeface="Arial"/>
                <a:cs typeface="Arial"/>
                <a:sym typeface="Arial"/>
              </a:rPr>
              <a:t>with their children’s emotional wellbeing and may not know where</a:t>
            </a:r>
            <a:r>
              <a:rPr lang="en-US" sz="800" b="0" i="0" u="none" strike="noStrike" cap="none" baseline="0" dirty="0">
                <a:solidFill>
                  <a:schemeClr val="dk1"/>
                </a:solidFill>
                <a:latin typeface="Arial"/>
                <a:ea typeface="Arial"/>
                <a:cs typeface="Arial"/>
                <a:sym typeface="Arial"/>
              </a:rPr>
              <a:t> to start.  Parent coaching i</a:t>
            </a:r>
            <a:r>
              <a:rPr lang="en-US" sz="800" b="0" i="0" u="none" strike="noStrike" cap="none" dirty="0">
                <a:solidFill>
                  <a:schemeClr val="dk1"/>
                </a:solidFill>
                <a:latin typeface="Arial"/>
                <a:ea typeface="Arial"/>
                <a:cs typeface="Arial"/>
                <a:sym typeface="Arial"/>
              </a:rPr>
              <a:t>s a great first step!</a:t>
            </a:r>
            <a:r>
              <a:rPr lang="en-US" sz="800" b="0" i="0" u="none" strike="noStrike" cap="none" baseline="0" dirty="0">
                <a:solidFill>
                  <a:schemeClr val="dk1"/>
                </a:solidFill>
                <a:latin typeface="Arial"/>
                <a:ea typeface="Arial"/>
                <a:cs typeface="Arial"/>
                <a:sym typeface="Arial"/>
              </a:rPr>
              <a:t>  </a:t>
            </a:r>
            <a:r>
              <a:rPr lang="en-US" sz="800" b="0" i="0" u="none" strike="noStrike" cap="none" dirty="0">
                <a:solidFill>
                  <a:schemeClr val="dk1"/>
                </a:solidFill>
                <a:latin typeface="Arial"/>
                <a:ea typeface="Arial"/>
                <a:cs typeface="Arial"/>
                <a:sym typeface="Arial"/>
              </a:rPr>
              <a:t>You can talk to a licensed professional.</a:t>
            </a:r>
          </a:p>
          <a:p>
            <a:pPr marL="0" marR="0" lvl="0" indent="0" algn="l" rtl="0">
              <a:lnSpc>
                <a:spcPct val="100000"/>
              </a:lnSpc>
              <a:buClr>
                <a:schemeClr val="dk1"/>
              </a:buClr>
              <a:buSzPts val="1200"/>
              <a:buFont typeface="Arial" panose="020B0604020202020204" pitchFamily="34" charset="0"/>
              <a:buNone/>
            </a:pPr>
            <a:r>
              <a:rPr lang="en-US" sz="800" b="0" i="0" u="none" strike="noStrike" cap="none" baseline="0" dirty="0">
                <a:solidFill>
                  <a:schemeClr val="dk1"/>
                </a:solidFill>
                <a:latin typeface="Arial"/>
                <a:ea typeface="Arial"/>
                <a:cs typeface="Arial"/>
                <a:sym typeface="Arial"/>
              </a:rPr>
              <a:t>An example of when an individual can reach out is when </a:t>
            </a:r>
            <a:r>
              <a:rPr lang="en-US" sz="800" b="0" i="0" u="none" strike="noStrike" cap="none" dirty="0">
                <a:solidFill>
                  <a:schemeClr val="dk1"/>
                </a:solidFill>
                <a:latin typeface="Arial"/>
                <a:ea typeface="Arial"/>
                <a:cs typeface="Arial"/>
                <a:sym typeface="Arial"/>
              </a:rPr>
              <a:t>parents are challenged with</a:t>
            </a:r>
            <a:r>
              <a:rPr lang="en-US" sz="800" b="0" i="0" u="none" strike="noStrike" cap="none" baseline="0" dirty="0">
                <a:solidFill>
                  <a:schemeClr val="dk1"/>
                </a:solidFill>
                <a:latin typeface="Arial"/>
                <a:ea typeface="Arial"/>
                <a:cs typeface="Arial"/>
                <a:sym typeface="Arial"/>
              </a:rPr>
              <a:t> </a:t>
            </a:r>
            <a:r>
              <a:rPr lang="en-US" sz="800" b="0" i="0" u="none" strike="noStrike" cap="none" dirty="0">
                <a:solidFill>
                  <a:schemeClr val="dk1"/>
                </a:solidFill>
                <a:latin typeface="Arial"/>
                <a:ea typeface="Arial"/>
                <a:cs typeface="Arial"/>
                <a:sym typeface="Arial"/>
              </a:rPr>
              <a:t>children growing</a:t>
            </a:r>
            <a:r>
              <a:rPr lang="en-US" sz="800" b="0" i="0" u="none" strike="noStrike" cap="none" baseline="0" dirty="0">
                <a:solidFill>
                  <a:schemeClr val="dk1"/>
                </a:solidFill>
                <a:latin typeface="Arial"/>
                <a:ea typeface="Arial"/>
                <a:cs typeface="Arial"/>
                <a:sym typeface="Arial"/>
              </a:rPr>
              <a:t> into adolescence, excessive screen time or gaming (which was huge during COVID), social anxiety, and cyber bullying.  These are topics we might not have had to deal with growing up and is even more present with our children nowadays.  Parents can connect </a:t>
            </a:r>
            <a:r>
              <a:rPr lang="en-US" sz="800" b="0" i="0" u="none" strike="noStrike" cap="none" dirty="0">
                <a:solidFill>
                  <a:schemeClr val="dk1"/>
                </a:solidFill>
                <a:latin typeface="Arial"/>
                <a:ea typeface="Arial"/>
                <a:cs typeface="Arial"/>
                <a:sym typeface="Arial"/>
              </a:rPr>
              <a:t>and learn tools to help with being a proactive parent vs.</a:t>
            </a:r>
            <a:r>
              <a:rPr lang="en-US" sz="800" b="0" i="0" u="none" strike="noStrike" cap="none" baseline="0" dirty="0">
                <a:solidFill>
                  <a:schemeClr val="dk1"/>
                </a:solidFill>
                <a:latin typeface="Arial"/>
                <a:ea typeface="Arial"/>
                <a:cs typeface="Arial"/>
                <a:sym typeface="Arial"/>
              </a:rPr>
              <a:t> reactive.</a:t>
            </a:r>
          </a:p>
          <a:p>
            <a:pPr marL="0" marR="0" lvl="0" indent="0" algn="l" rtl="0">
              <a:lnSpc>
                <a:spcPct val="100000"/>
              </a:lnSpc>
              <a:buClr>
                <a:schemeClr val="dk1"/>
              </a:buClr>
              <a:buSzPts val="1200"/>
              <a:buFont typeface="Arial" panose="020B0604020202020204" pitchFamily="34" charset="0"/>
              <a:buNone/>
            </a:pPr>
            <a:br>
              <a:rPr lang="en-US" sz="800" b="0" i="0" u="none" strike="noStrike" cap="none" dirty="0">
                <a:solidFill>
                  <a:schemeClr val="dk1"/>
                </a:solidFill>
                <a:latin typeface="Arial"/>
                <a:ea typeface="Arial"/>
                <a:cs typeface="Arial"/>
                <a:sym typeface="Arial"/>
              </a:rPr>
            </a:br>
            <a:r>
              <a:rPr lang="en-US" sz="800" b="1" i="0" u="none" strike="noStrike" cap="none" dirty="0">
                <a:solidFill>
                  <a:schemeClr val="dk1"/>
                </a:solidFill>
                <a:latin typeface="Arial"/>
                <a:ea typeface="Arial"/>
                <a:cs typeface="Arial"/>
                <a:sym typeface="Arial"/>
              </a:rPr>
              <a:t>There are 3 free sessions: Initial 60-minute call and two 30-minute follow-up calls</a:t>
            </a:r>
          </a:p>
          <a:p>
            <a:pPr marL="0" marR="0" lvl="0" indent="0" algn="l" rtl="0">
              <a:lnSpc>
                <a:spcPct val="100000"/>
              </a:lnSpc>
              <a:buClr>
                <a:schemeClr val="dk1"/>
              </a:buClr>
              <a:buSzPts val="1200"/>
              <a:buFont typeface="Arial" panose="020B0604020202020204" pitchFamily="34" charset="0"/>
              <a:buNone/>
            </a:pPr>
            <a:endParaRPr lang="en-US" sz="800" b="1" i="0" u="none" strike="noStrike" cap="none" dirty="0">
              <a:solidFill>
                <a:schemeClr val="dk1"/>
              </a:solidFill>
              <a:latin typeface="Arial"/>
              <a:ea typeface="Arial"/>
              <a:cs typeface="Arial"/>
              <a:sym typeface="Arial"/>
            </a:endParaRPr>
          </a:p>
          <a:p>
            <a:pPr marL="0" marR="0" lvl="0" indent="0" algn="l" rtl="0">
              <a:lnSpc>
                <a:spcPct val="100000"/>
              </a:lnSpc>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Parenting counseling can work in conjunction</a:t>
            </a:r>
            <a:r>
              <a:rPr lang="en-US" sz="800" b="0" i="0" u="none" strike="noStrike" cap="none" baseline="0" dirty="0">
                <a:solidFill>
                  <a:schemeClr val="dk1"/>
                </a:solidFill>
                <a:latin typeface="Arial"/>
                <a:ea typeface="Arial"/>
                <a:cs typeface="Arial"/>
                <a:sym typeface="Arial"/>
              </a:rPr>
              <a:t> with counseling services and both parents can utilize the service at the same time</a:t>
            </a:r>
            <a:endParaRPr lang="en-US" sz="8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1200"/>
              </a:spcAft>
              <a:buClr>
                <a:schemeClr val="dk1"/>
              </a:buClr>
              <a:buSzPts val="1200"/>
              <a:buFont typeface="Arial" panose="020B0604020202020204" pitchFamily="34" charset="0"/>
              <a:buNone/>
            </a:pPr>
            <a:r>
              <a:rPr lang="en-US" sz="800" b="1" i="0" u="none" strike="noStrike" cap="none" dirty="0">
                <a:solidFill>
                  <a:schemeClr val="dk1"/>
                </a:solidFill>
                <a:latin typeface="Arial"/>
                <a:ea typeface="Arial"/>
                <a:cs typeface="Arial"/>
                <a:sym typeface="Arial"/>
              </a:rPr>
              <a:t>Some examples of when this could be utilized is when</a:t>
            </a:r>
          </a:p>
          <a:p>
            <a:pPr marL="0" marR="0" lvl="0" indent="0" algn="l" rtl="0">
              <a:lnSpc>
                <a:spcPct val="100000"/>
              </a:lnSpc>
              <a:spcBef>
                <a:spcPts val="1200"/>
              </a:spcBef>
              <a:spcAft>
                <a:spcPts val="1200"/>
              </a:spcAft>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These are experienced parent coaches that will help parents understand the issues, guide them in making decisions, </a:t>
            </a:r>
            <a:br>
              <a:rPr lang="en-US" sz="8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and provide them with the tools to create healthier, more fulfilling relationships with their children</a:t>
            </a:r>
          </a:p>
          <a:p>
            <a:pPr marL="171450" marR="0" lvl="0" indent="-171450" algn="l" defTabSz="914400" rtl="0" eaLnBrk="1" fontAlgn="auto" latinLnBrk="0" hangingPunct="1">
              <a:lnSpc>
                <a:spcPct val="100000"/>
              </a:lnSpc>
              <a:buClr>
                <a:schemeClr val="dk1"/>
              </a:buClr>
              <a:buSzPts val="1200"/>
              <a:buFont typeface="Arial" panose="020B0604020202020204" pitchFamily="34" charset="0"/>
              <a:buChar char="•"/>
              <a:tabLst/>
              <a:defRPr/>
            </a:pPr>
            <a:r>
              <a:rPr lang="en-US" sz="1200" b="0" i="0" u="none" strike="noStrike" cap="none" dirty="0">
                <a:solidFill>
                  <a:schemeClr val="dk1"/>
                </a:solidFill>
                <a:latin typeface="Arial"/>
                <a:ea typeface="Arial"/>
                <a:cs typeface="Arial"/>
                <a:sym typeface="Arial"/>
              </a:rPr>
              <a:t>Learn practical strategies and solutions for common challenges</a:t>
            </a:r>
          </a:p>
          <a:p>
            <a:pPr marL="0" marR="0" lvl="0" indent="0" algn="l" rtl="0">
              <a:lnSpc>
                <a:spcPct val="100000"/>
              </a:lnSpc>
              <a:buClr>
                <a:schemeClr val="dk1"/>
              </a:buClr>
              <a:buSzPts val="1200"/>
              <a:buFont typeface="Arial" panose="020B0604020202020204" pitchFamily="34" charset="0"/>
              <a:buNone/>
            </a:pPr>
            <a:endParaRPr lang="en-US" sz="800" b="0" i="0" u="none" strike="noStrike" cap="none" dirty="0">
              <a:solidFill>
                <a:schemeClr val="dk1"/>
              </a:solidFill>
              <a:latin typeface="Arial"/>
              <a:ea typeface="Arial"/>
              <a:cs typeface="Arial"/>
              <a:sym typeface="Arial"/>
            </a:endParaRPr>
          </a:p>
          <a:p>
            <a:pPr marL="0" marR="0" lvl="0" indent="0" algn="l" rtl="0">
              <a:lnSpc>
                <a:spcPct val="100000"/>
              </a:lnSpc>
              <a:buClr>
                <a:schemeClr val="dk1"/>
              </a:buClr>
              <a:buSzPts val="1200"/>
              <a:buFont typeface="Arial"/>
              <a:buNone/>
            </a:pPr>
            <a:r>
              <a:rPr lang="en-US" sz="800" b="1" i="0" u="none" strike="noStrike" cap="none" dirty="0">
                <a:solidFill>
                  <a:schemeClr val="dk1"/>
                </a:solidFill>
                <a:latin typeface="Arial"/>
                <a:ea typeface="Arial"/>
                <a:cs typeface="Arial"/>
                <a:sym typeface="Arial"/>
              </a:rPr>
              <a:t>Example topics: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Child development &amp; behavior</a:t>
            </a:r>
          </a:p>
          <a:p>
            <a:pPr marL="171450" indent="-171450">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Early parenting</a:t>
            </a:r>
            <a:endParaRPr lang="en-US" sz="800" dirty="0">
              <a:solidFill>
                <a:schemeClr val="dk1"/>
              </a:solidFill>
              <a:latin typeface="Arial"/>
              <a:ea typeface="Arial"/>
              <a:cs typeface="Arial"/>
              <a:sym typeface="Arial"/>
            </a:endParaRPr>
          </a:p>
          <a:p>
            <a:pPr marL="171450" marR="0" lvl="0" indent="-171450" algn="l" rtl="0">
              <a:lnSpc>
                <a:spcPct val="100000"/>
              </a:lnSpc>
              <a:buClr>
                <a:schemeClr val="dk1"/>
              </a:buClr>
              <a:buSzPts val="1200"/>
              <a:buFont typeface="Arial" panose="020B0604020202020204" pitchFamily="34" charset="0"/>
              <a:buChar char="•"/>
            </a:pPr>
            <a:endParaRPr lang="en-US" sz="800" b="0" i="0" u="none" strike="noStrike" cap="none" dirty="0">
              <a:solidFill>
                <a:schemeClr val="dk1"/>
              </a:solidFill>
              <a:latin typeface="Arial"/>
              <a:ea typeface="Arial"/>
              <a:cs typeface="Arial"/>
              <a:sym typeface="Arial"/>
            </a:endParaRP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Mental health &amp; kids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Sibling rivalry</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Pre-teen issues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Highschool challenges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Social anxiety</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Excessive screen time</a:t>
            </a:r>
          </a:p>
          <a:p>
            <a:pPr marL="171450" marR="0" lvl="0" indent="-171450" algn="l" rtl="0">
              <a:lnSpc>
                <a:spcPct val="100000"/>
              </a:lnSpc>
              <a:spcBef>
                <a:spcPts val="1200"/>
              </a:spcBef>
              <a:spcAft>
                <a:spcPts val="120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And more...</a:t>
            </a:r>
          </a:p>
          <a:p>
            <a:endParaRPr lang="en-US" dirty="0"/>
          </a:p>
        </p:txBody>
      </p:sp>
      <p:sp>
        <p:nvSpPr>
          <p:cNvPr id="4" name="Slide Number Placeholder 3">
            <a:extLst>
              <a:ext uri="{FF2B5EF4-FFF2-40B4-BE49-F238E27FC236}">
                <a16:creationId xmlns:a16="http://schemas.microsoft.com/office/drawing/2014/main" id="{33989BFC-AE01-10E7-B03F-90EBAF13F929}"/>
              </a:ext>
            </a:extLst>
          </p:cNvPr>
          <p:cNvSpPr>
            <a:spLocks noGrp="1"/>
          </p:cNvSpPr>
          <p:nvPr>
            <p:ph type="sldNum" sz="quarter" idx="5"/>
          </p:nvPr>
        </p:nvSpPr>
        <p:spPr/>
        <p:txBody>
          <a:bodyPr/>
          <a:lstStyle/>
          <a:p>
            <a:fld id="{833C348E-1FBE-4147-8D46-306D4A989371}" type="slidenum">
              <a:rPr lang="en-US" smtClean="0"/>
              <a:t>11</a:t>
            </a:fld>
            <a:endParaRPr lang="en-US" dirty="0"/>
          </a:p>
        </p:txBody>
      </p:sp>
    </p:spTree>
    <p:extLst>
      <p:ext uri="{BB962C8B-B14F-4D97-AF65-F5344CB8AC3E}">
        <p14:creationId xmlns:p14="http://schemas.microsoft.com/office/powerpoint/2010/main" val="324270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We partnered with eMindful, who</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is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a leading provider of evidence-based mindfulness solution (March 2021).</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Mindfulness can be used for things we all deal with for example concerns about weight loss, lack of sleep, stress, smoking</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cessation,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burnout; chronic conditions, including diabetes.</a:t>
            </a: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Some of</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these programs are just 14 minutes in length.</a:t>
            </a: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There are hundreds of hours of quick</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on-demand content</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There are also live, expert-led daily mindful sessions that are delivered multiple times throughout the day </a:t>
            </a:r>
            <a:endParaRPr lang="en-US" sz="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Example ** We had feedback from a first responder that when he would get off of his shift, go into a spare bedroom and listen to a mindfulness session to reduce stress, just so he could deal with his family and not take the stress from work to his interactions with his family.</a:t>
            </a: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b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b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Helps us manage emotions, new perspective around stressful situations.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Covers breadth of behavioral health options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Fully integrated into Concern’s digital platform</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Truly personalized experience to right mindfulness solution</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Skill building drives sustainable, life-changing results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Hundreds of hours of quick, easy-to-use on-demand content</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Live, expert-led daily mindful sessions delivered multiple times each day </a:t>
            </a:r>
            <a:endParaRPr lang="en-US" sz="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1200"/>
              </a:spcBef>
              <a:spcAft>
                <a:spcPts val="1200"/>
              </a:spcAft>
              <a:buClr>
                <a:schemeClr val="dk1"/>
              </a:buClr>
              <a:buSzPts val="1200"/>
              <a:buFont typeface="Arial"/>
              <a:buNone/>
            </a:pPr>
            <a:endParaRPr lang="en-US" sz="800" b="0" i="0" u="none" strike="noStrike" cap="none"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12</a:t>
            </a:fld>
            <a:endParaRPr lang="en-US" dirty="0"/>
          </a:p>
        </p:txBody>
      </p:sp>
    </p:spTree>
    <p:extLst>
      <p:ext uri="{BB962C8B-B14F-4D97-AF65-F5344CB8AC3E}">
        <p14:creationId xmlns:p14="http://schemas.microsoft.com/office/powerpoint/2010/main" val="303815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u="sng" dirty="0">
                <a:latin typeface="Calibri" panose="020F0502020204030204" pitchFamily="34" charset="0"/>
                <a:cs typeface="Calibri" panose="020F0502020204030204" pitchFamily="34" charset="0"/>
              </a:rPr>
              <a:t>Financial</a:t>
            </a:r>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Being more financially literate</a:t>
            </a: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Are you worried about monthly expenses (credit card debt)?</a:t>
            </a: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Legal</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Get ahead of the worry and plan for the unplanned by implementing a will or trust.  Get a second opinion with an expert.   Refer to family law versus divorce or custody.</a:t>
            </a:r>
          </a:p>
          <a:p>
            <a:pPr marL="0" marR="0">
              <a:spcBef>
                <a:spcPts val="0"/>
              </a:spcBef>
              <a:spcAft>
                <a:spcPts val="0"/>
              </a:spcAft>
            </a:pP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ID Theft Response </a:t>
            </a:r>
            <a:r>
              <a:rPr lang="en-US" sz="800" b="0" u="none" dirty="0">
                <a:effectLst/>
                <a:latin typeface="Calibri" panose="020F0502020204030204" pitchFamily="34" charset="0"/>
                <a:ea typeface="Aptos" panose="020B0004020202020204" pitchFamily="34" charset="0"/>
                <a:cs typeface="Calibri" panose="020F0502020204030204" pitchFamily="34" charset="0"/>
              </a:rPr>
              <a:t>A service that we hope you don’t need but available should you need it.  Free ID theft kit, consultant will walk you through the process. Help you prevent future ID theft and helps you rebuild your credit.</a:t>
            </a:r>
            <a:endParaRPr lang="en-US" sz="800" b="1" u="sng" dirty="0">
              <a:effectLst/>
              <a:latin typeface="Calibri" panose="020F0502020204030204" pitchFamily="34" charset="0"/>
              <a:ea typeface="Aptos" panose="020B000402020202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Childcare Referrals</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Qualified childcare who has openings (check with KGA). Vetted Professionals. Specific features of what the family is calling for (a few that meet your needs) Provide rates of services/registration fees, how many children are in the center.</a:t>
            </a: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Emergency childcare</a:t>
            </a: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Eldercare</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r>
              <a:rPr lang="en-US" sz="800" dirty="0">
                <a:effectLst/>
                <a:latin typeface="Calibri" panose="020F0502020204030204" pitchFamily="34" charset="0"/>
                <a:ea typeface="Aptos" panose="020B0004020202020204" pitchFamily="34" charset="0"/>
                <a:cs typeface="Calibri" panose="020F0502020204030204" pitchFamily="34" charset="0"/>
              </a:rPr>
              <a:t>Packages and information around having your family members stay in their own home and get the services they need (food, in home caregiver, transportation to and from medical services).</a:t>
            </a:r>
            <a:endParaRPr lang="en-US" sz="8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13</a:t>
            </a:fld>
            <a:endParaRPr lang="en-US" dirty="0"/>
          </a:p>
        </p:txBody>
      </p:sp>
    </p:spTree>
    <p:extLst>
      <p:ext uri="{BB962C8B-B14F-4D97-AF65-F5344CB8AC3E}">
        <p14:creationId xmlns:p14="http://schemas.microsoft.com/office/powerpoint/2010/main" val="258761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pPr marL="0" lvl="0" indent="0" algn="l" rtl="0">
              <a:lnSpc>
                <a:spcPct val="100000"/>
              </a:lnSpc>
              <a:spcBef>
                <a:spcPts val="0"/>
              </a:spcBef>
              <a:spcAft>
                <a:spcPts val="0"/>
              </a:spcAft>
              <a:buSzPts val="1400"/>
              <a:buNone/>
            </a:pPr>
            <a:r>
              <a:rPr lang="en-US" sz="800" b="1" dirty="0">
                <a:latin typeface="Calibri" panose="020F0502020204030204" pitchFamily="34" charset="0"/>
                <a:ea typeface="Arial"/>
                <a:cs typeface="Calibri" panose="020F0502020204030204" pitchFamily="34" charset="0"/>
                <a:sym typeface="Arial"/>
              </a:rPr>
              <a:t>Financial consultations</a:t>
            </a:r>
            <a:endParaRPr lang="en-US" sz="800"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800" dirty="0">
                <a:latin typeface="Calibri" panose="020F0502020204030204" pitchFamily="34" charset="0"/>
                <a:ea typeface="Arial"/>
                <a:cs typeface="Calibri" panose="020F0502020204030204" pitchFamily="34" charset="0"/>
                <a:sym typeface="Arial"/>
              </a:rPr>
              <a:t>One or two 30-minute sessions per topic area per year with a certified financial specialist</a:t>
            </a: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Aptos" panose="020B0004020202020204" pitchFamily="34" charset="0"/>
                <a:cs typeface="Aptos" panose="020B0004020202020204" pitchFamily="34" charset="0"/>
              </a:rPr>
              <a:t>Being more financially literate</a:t>
            </a: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Aptos" panose="020B0004020202020204" pitchFamily="34" charset="0"/>
                <a:cs typeface="Aptos" panose="020B0004020202020204" pitchFamily="34" charset="0"/>
              </a:rPr>
              <a:t>Are you worried about monthly expenses (credit card debt)?</a:t>
            </a: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800" dirty="0">
                <a:latin typeface="Calibri" panose="020F0502020204030204" pitchFamily="34" charset="0"/>
                <a:cs typeface="Calibri" panose="020F0502020204030204" pitchFamily="34" charset="0"/>
                <a:sym typeface="Arial"/>
              </a:rPr>
              <a:t>These are licensed</a:t>
            </a:r>
            <a:r>
              <a:rPr lang="en-US" sz="800" baseline="0" dirty="0">
                <a:latin typeface="Calibri" panose="020F0502020204030204" pitchFamily="34" charset="0"/>
                <a:cs typeface="Calibri" panose="020F0502020204030204" pitchFamily="34" charset="0"/>
                <a:sym typeface="Arial"/>
              </a:rPr>
              <a:t> professionals that are not there to sell you anything their goal is to help the individual with whatever financial challenge they face.</a:t>
            </a:r>
          </a:p>
          <a:p>
            <a:pPr marL="0" lvl="0" indent="0" algn="l" rtl="0">
              <a:lnSpc>
                <a:spcPct val="100000"/>
              </a:lnSpc>
              <a:spcBef>
                <a:spcPts val="0"/>
              </a:spcBef>
              <a:spcAft>
                <a:spcPts val="0"/>
              </a:spcAft>
              <a:buSzPts val="1400"/>
              <a:buNone/>
            </a:pPr>
            <a:endParaRPr lang="en-US" sz="800" baseline="0" dirty="0">
              <a:latin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800" b="1" baseline="0" dirty="0">
                <a:latin typeface="Calibri" panose="020F0502020204030204" pitchFamily="34" charset="0"/>
                <a:cs typeface="Calibri" panose="020F0502020204030204" pitchFamily="34" charset="0"/>
                <a:sym typeface="Arial"/>
              </a:rPr>
              <a:t>Legal Consultations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Our network of practicing attorneys must have a minimum of five years of legal practice experience,</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hold a current license and be a member in good standing in their state bar association.  </a:t>
            </a:r>
            <a:r>
              <a:rPr lang="en-US" sz="800" dirty="0">
                <a:solidFill>
                  <a:schemeClr val="dk1"/>
                </a:solidFill>
                <a:latin typeface="Calibri" panose="020F0502020204030204" pitchFamily="34" charset="0"/>
                <a:ea typeface="Arial"/>
                <a:cs typeface="Calibri" panose="020F0502020204030204" pitchFamily="34" charset="0"/>
                <a:sym typeface="Arial"/>
              </a:rPr>
              <a:t>You can receive up to 30 minutes with an attorney per topic area per year.</a:t>
            </a:r>
            <a:r>
              <a:rPr lang="en-US" sz="800" baseline="0" dirty="0">
                <a:solidFill>
                  <a:schemeClr val="dk1"/>
                </a:solidFill>
                <a:latin typeface="Calibri" panose="020F0502020204030204" pitchFamily="34" charset="0"/>
                <a:ea typeface="Arial"/>
                <a:cs typeface="Calibri" panose="020F0502020204030204" pitchFamily="34" charset="0"/>
                <a:sym typeface="Arial"/>
              </a:rPr>
              <a:t>  This can be done o</a:t>
            </a:r>
            <a:r>
              <a:rPr lang="en-US" sz="800" dirty="0">
                <a:solidFill>
                  <a:schemeClr val="dk1"/>
                </a:solidFill>
                <a:latin typeface="Calibri" panose="020F0502020204030204" pitchFamily="34" charset="0"/>
                <a:ea typeface="Arial"/>
                <a:cs typeface="Calibri" panose="020F0502020204030204" pitchFamily="34" charset="0"/>
                <a:sym typeface="Arial"/>
              </a:rPr>
              <a:t>ver the phone or in person.  If you happen to adopt the services</a:t>
            </a:r>
            <a:r>
              <a:rPr lang="en-US" sz="800" baseline="0" dirty="0">
                <a:solidFill>
                  <a:schemeClr val="dk1"/>
                </a:solidFill>
                <a:latin typeface="Calibri" panose="020F0502020204030204" pitchFamily="34" charset="0"/>
                <a:ea typeface="Arial"/>
                <a:cs typeface="Calibri" panose="020F0502020204030204" pitchFamily="34" charset="0"/>
                <a:sym typeface="Arial"/>
              </a:rPr>
              <a:t> of that attorney, you will receive a 25% </a:t>
            </a:r>
            <a:r>
              <a:rPr lang="en-US" sz="800" dirty="0">
                <a:solidFill>
                  <a:schemeClr val="dk1"/>
                </a:solidFill>
                <a:latin typeface="Calibri" panose="020F0502020204030204" pitchFamily="34" charset="0"/>
                <a:ea typeface="Arial"/>
                <a:cs typeface="Calibri" panose="020F0502020204030204" pitchFamily="34" charset="0"/>
                <a:sym typeface="Arial"/>
              </a:rPr>
              <a:t>reduction from their normal hourly rate.</a:t>
            </a:r>
          </a:p>
          <a:p>
            <a:pPr marL="171450" lvl="0" indent="-171450" algn="l" rtl="0">
              <a:spcBef>
                <a:spcPts val="0"/>
              </a:spcBef>
              <a:spcAft>
                <a:spcPts val="0"/>
              </a:spcAft>
              <a:buSzPts val="1400"/>
              <a:buFont typeface="Arial" panose="020B0604020202020204" pitchFamily="34" charset="0"/>
              <a:buChar char="•"/>
            </a:pPr>
            <a:r>
              <a:rPr lang="en-US" sz="800" dirty="0">
                <a:solidFill>
                  <a:schemeClr val="dk1"/>
                </a:solidFill>
                <a:latin typeface="Calibri" panose="020F0502020204030204" pitchFamily="34" charset="0"/>
                <a:ea typeface="Arial"/>
                <a:cs typeface="Calibri" panose="020F0502020204030204" pitchFamily="34" charset="0"/>
                <a:sym typeface="Arial"/>
              </a:rPr>
              <a:t>Since attorneys</a:t>
            </a:r>
            <a:r>
              <a:rPr lang="en-US" sz="800" baseline="0" dirty="0">
                <a:solidFill>
                  <a:schemeClr val="dk1"/>
                </a:solidFill>
                <a:latin typeface="Calibri" panose="020F0502020204030204" pitchFamily="34" charset="0"/>
                <a:ea typeface="Arial"/>
                <a:cs typeface="Calibri" panose="020F0502020204030204" pitchFamily="34" charset="0"/>
                <a:sym typeface="Arial"/>
              </a:rPr>
              <a:t> can be costly a discount is a benefit worth taking.  We have a </a:t>
            </a:r>
            <a:r>
              <a:rPr lang="en-US" sz="800" dirty="0">
                <a:solidFill>
                  <a:schemeClr val="dk1"/>
                </a:solidFill>
                <a:latin typeface="Calibri" panose="020F0502020204030204" pitchFamily="34" charset="0"/>
                <a:ea typeface="Arial"/>
                <a:cs typeface="Calibri" panose="020F0502020204030204" pitchFamily="34" charset="0"/>
                <a:sym typeface="Arial"/>
              </a:rPr>
              <a:t>Network throughout the US.  Some of the issues they can assist with are:</a:t>
            </a:r>
            <a:endParaRPr lang="en-US" sz="800" dirty="0">
              <a:latin typeface="Calibri" panose="020F0502020204030204" pitchFamily="34" charset="0"/>
              <a:cs typeface="Calibri" panose="020F0502020204030204" pitchFamily="34" charset="0"/>
            </a:endParaRPr>
          </a:p>
          <a:p>
            <a:r>
              <a:rPr lang="en-US" sz="800" b="1" i="0" u="none" strike="noStrike" kern="1200" baseline="0" dirty="0">
                <a:solidFill>
                  <a:schemeClr val="tx1"/>
                </a:solidFill>
                <a:latin typeface="Calibri" panose="020F0502020204030204" pitchFamily="34" charset="0"/>
                <a:cs typeface="Calibri" panose="020F0502020204030204" pitchFamily="34" charset="0"/>
              </a:rPr>
              <a:t>• Family: </a:t>
            </a:r>
            <a:r>
              <a:rPr lang="en-US" sz="800" b="0" i="0" u="none" strike="noStrike" kern="1200" baseline="0" dirty="0">
                <a:solidFill>
                  <a:schemeClr val="tx1"/>
                </a:solidFill>
                <a:latin typeface="Calibri" panose="020F0502020204030204" pitchFamily="34" charset="0"/>
                <a:cs typeface="Calibri" panose="020F0502020204030204" pitchFamily="34" charset="0"/>
              </a:rPr>
              <a:t>Marital, child custody, child support, adoption</a:t>
            </a:r>
          </a:p>
          <a:p>
            <a:r>
              <a:rPr lang="en-US" sz="800" b="1" i="0" u="none" strike="noStrike" kern="1200" baseline="0" dirty="0">
                <a:solidFill>
                  <a:schemeClr val="tx1"/>
                </a:solidFill>
                <a:latin typeface="Calibri" panose="020F0502020204030204" pitchFamily="34" charset="0"/>
                <a:cs typeface="Calibri" panose="020F0502020204030204" pitchFamily="34" charset="0"/>
              </a:rPr>
              <a:t>• Civil: </a:t>
            </a:r>
            <a:r>
              <a:rPr lang="en-US" sz="800" b="0" i="0" u="none" strike="noStrike" kern="1200" baseline="0" dirty="0">
                <a:solidFill>
                  <a:schemeClr val="tx1"/>
                </a:solidFill>
                <a:latin typeface="Calibri" panose="020F0502020204030204" pitchFamily="34" charset="0"/>
                <a:cs typeface="Calibri" panose="020F0502020204030204" pitchFamily="34" charset="0"/>
              </a:rPr>
              <a:t>Patents, trademarks, traffic violations, accidents, repossessions, collections, contractual disputes, defaults and foreclosures</a:t>
            </a:r>
            <a:r>
              <a:rPr lang="en-US" sz="800" b="1" i="0" u="none" strike="noStrike" kern="1200" baseline="0" dirty="0">
                <a:solidFill>
                  <a:schemeClr val="tx1"/>
                </a:solidFill>
                <a:latin typeface="Calibri" panose="020F0502020204030204" pitchFamily="34" charset="0"/>
                <a:cs typeface="Calibri" panose="020F0502020204030204" pitchFamily="34" charset="0"/>
              </a:rPr>
              <a:t>• Estate: </a:t>
            </a:r>
            <a:r>
              <a:rPr lang="en-US" sz="800" b="0" i="0" u="none" strike="noStrike" kern="1200" baseline="0" dirty="0">
                <a:solidFill>
                  <a:schemeClr val="tx1"/>
                </a:solidFill>
                <a:latin typeface="Calibri" panose="020F0502020204030204" pitchFamily="34" charset="0"/>
                <a:cs typeface="Calibri" panose="020F0502020204030204" pitchFamily="34" charset="0"/>
              </a:rPr>
              <a:t>Estate planning and probate</a:t>
            </a:r>
            <a:r>
              <a:rPr lang="en-US" sz="800" b="1" i="0" u="none" strike="noStrike" kern="1200" baseline="0" dirty="0">
                <a:solidFill>
                  <a:schemeClr val="tx1"/>
                </a:solidFill>
                <a:latin typeface="Calibri" panose="020F0502020204030204" pitchFamily="34" charset="0"/>
                <a:cs typeface="Calibri" panose="020F0502020204030204" pitchFamily="34" charset="0"/>
              </a:rPr>
              <a:t>• Landlord/Tenant• Immigration• Personal Injury• Consumer and Consumer Protection• Financial• Business• Felony Cases• Real Estate• Bankruptcy</a:t>
            </a:r>
          </a:p>
          <a:p>
            <a:r>
              <a:rPr lang="en-US" sz="800" b="0" i="1" u="none" strike="noStrike" kern="1200" baseline="0" dirty="0">
                <a:solidFill>
                  <a:schemeClr val="tx1"/>
                </a:solidFill>
                <a:latin typeface="Calibri" panose="020F0502020204030204" pitchFamily="34" charset="0"/>
                <a:cs typeface="Calibri" panose="020F0502020204030204" pitchFamily="34" charset="0"/>
              </a:rPr>
              <a:t>Due to conflict of interest, we cannot offer legal advice against any employer or health plan.</a:t>
            </a:r>
          </a:p>
          <a:p>
            <a:r>
              <a:rPr lang="en-US" sz="800" b="1" i="0" u="none" strike="noStrike" kern="1200" baseline="0" dirty="0">
                <a:solidFill>
                  <a:schemeClr val="tx1"/>
                </a:solidFill>
                <a:latin typeface="+mn-lt"/>
                <a:ea typeface="+mn-ea"/>
                <a:cs typeface="+mn-cs"/>
              </a:rPr>
              <a:t>Identity Theft</a:t>
            </a:r>
          </a:p>
          <a:p>
            <a:pPr marL="171450" indent="-171450">
              <a:buFont typeface="Arial" panose="020B0604020202020204" pitchFamily="34" charset="0"/>
              <a:buChar char="•"/>
            </a:pPr>
            <a:r>
              <a:rPr lang="en-US" sz="800" dirty="0"/>
              <a:t>I hate</a:t>
            </a:r>
            <a:r>
              <a:rPr lang="en-US" sz="800" baseline="0" dirty="0"/>
              <a:t> to say this but, </a:t>
            </a:r>
            <a:r>
              <a:rPr lang="en-US" sz="800" dirty="0"/>
              <a:t>Identity Theft is unfortunately </a:t>
            </a:r>
            <a:r>
              <a:rPr lang="en-US" sz="800" baseline="0" dirty="0"/>
              <a:t>becoming more common of an issue and individuals need to take the steps to prepare should they be faced with this or to repair their credit and identity.  </a:t>
            </a:r>
          </a:p>
          <a:p>
            <a:pPr marL="171450" indent="-171450">
              <a:buFont typeface="Arial" panose="020B0604020202020204" pitchFamily="34" charset="0"/>
              <a:buChar char="•"/>
            </a:pPr>
            <a:r>
              <a:rPr lang="en-US" sz="800" baseline="0" dirty="0"/>
              <a:t>Employees can receive a free 60-minute consultation with a fraud resolution specialist along with an Identity theft response Kit</a:t>
            </a:r>
          </a:p>
          <a:p>
            <a:pPr marL="171450" indent="-171450">
              <a:buFont typeface="Arial" panose="020B0604020202020204" pitchFamily="34" charset="0"/>
              <a:buChar char="•"/>
            </a:pPr>
            <a:r>
              <a:rPr lang="en-US" sz="800" baseline="0" dirty="0"/>
              <a:t>You can receive tips with disputing fraudulent activity and communicating with creditors</a:t>
            </a:r>
          </a:p>
          <a:p>
            <a:pPr marL="171450" indent="-17145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This benefit can be utilized even if you have not been a victim of identity theft it can be accessed for preventative measures as well.</a:t>
            </a:r>
            <a:endParaRPr lang="en-US" sz="800" dirty="0">
              <a:latin typeface="Calibri" panose="020F0502020204030204" pitchFamily="34" charset="0"/>
              <a:cs typeface="Calibri" panose="020F0502020204030204" pitchFamily="34" charset="0"/>
            </a:endParaRPr>
          </a:p>
          <a:p>
            <a:endParaRPr lang="en-US" b="1" i="0" dirty="0"/>
          </a:p>
          <a:p>
            <a:pPr marL="0" lvl="0" indent="0" algn="l" rtl="0">
              <a:lnSpc>
                <a:spcPct val="100000"/>
              </a:lnSpc>
              <a:spcBef>
                <a:spcPts val="0"/>
              </a:spcBef>
              <a:spcAft>
                <a:spcPts val="0"/>
              </a:spcAft>
              <a:buSzPts val="1400"/>
              <a:buNone/>
            </a:pPr>
            <a:endParaRPr lang="en-US" sz="1200" baseline="0" dirty="0">
              <a:latin typeface="Arial"/>
              <a:cs typeface="Arial"/>
              <a:sym typeface="Arial"/>
            </a:endParaRPr>
          </a:p>
          <a:p>
            <a:pPr marL="0" lvl="0" indent="0" algn="l" rtl="0">
              <a:lnSpc>
                <a:spcPct val="100000"/>
              </a:lnSpc>
              <a:spcBef>
                <a:spcPts val="0"/>
              </a:spcBef>
              <a:spcAft>
                <a:spcPts val="0"/>
              </a:spcAft>
              <a:buSzPts val="1400"/>
              <a:buNone/>
            </a:pPr>
            <a:endParaRPr lang="en-US" sz="1200" baseline="0" dirty="0">
              <a:latin typeface="Arial"/>
              <a:cs typeface="Arial"/>
              <a:sym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14</a:t>
            </a:fld>
            <a:endParaRPr lang="en-US" dirty="0"/>
          </a:p>
        </p:txBody>
      </p:sp>
    </p:spTree>
    <p:extLst>
      <p:ext uri="{BB962C8B-B14F-4D97-AF65-F5344CB8AC3E}">
        <p14:creationId xmlns:p14="http://schemas.microsoft.com/office/powerpoint/2010/main" val="359635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3102"/>
            <a:ext cx="5486400" cy="3600450"/>
          </a:xfrm>
        </p:spPr>
        <p:txBody>
          <a:bodyPr/>
          <a:lstStyle/>
          <a:p>
            <a:pPr marL="0" lvl="0" indent="0" algn="l" rtl="0">
              <a:lnSpc>
                <a:spcPct val="100000"/>
              </a:lnSpc>
              <a:spcBef>
                <a:spcPts val="0"/>
              </a:spcBef>
              <a:spcAft>
                <a:spcPts val="0"/>
              </a:spcAft>
              <a:buSzPts val="1400"/>
              <a:buNone/>
            </a:pPr>
            <a:r>
              <a:rPr lang="en-US" sz="800" b="1" dirty="0">
                <a:solidFill>
                  <a:schemeClr val="dk1"/>
                </a:solidFill>
                <a:latin typeface="Calibri" panose="020F0502020204030204" pitchFamily="34" charset="0"/>
                <a:ea typeface="Arial"/>
                <a:cs typeface="Calibri" panose="020F0502020204030204" pitchFamily="34" charset="0"/>
                <a:sym typeface="Arial"/>
              </a:rPr>
              <a:t>Parenting and childcare referrals</a:t>
            </a:r>
          </a:p>
          <a:p>
            <a:r>
              <a:rPr lang="en-US" sz="800" b="0" i="0" u="none" strike="noStrike" kern="1200" baseline="0" dirty="0">
                <a:solidFill>
                  <a:schemeClr val="tx1"/>
                </a:solidFill>
                <a:latin typeface="Calibri" panose="020F0502020204030204" pitchFamily="34" charset="0"/>
                <a:cs typeface="Calibri" panose="020F0502020204030204" pitchFamily="34" charset="0"/>
              </a:rPr>
              <a:t>This resource is not as highly utilized as others since most parents tend to get on Google and search on their own.  However, if you’re like most and don’t have a lot of time and would like for someone to provided vetted professionals this is a great starting point.  Concern can help with:</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Childcare resources and referrals/Family day care, childcare center, nanny/Adoption services/Local and National organizations//Programs for children with special needs/Support and advocacy, in-home caregivers/Academic services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Public and private schools, before and after school programs, college search, and financial aid/Services for at-risk or high-risk adolescents/Summer care options/Sports, academic and fine arts programs/Tutors, mentors, and enrichment programs</a:t>
            </a:r>
          </a:p>
          <a:p>
            <a:pPr marL="0" lvl="0" indent="0" algn="l" rtl="0">
              <a:lnSpc>
                <a:spcPct val="100000"/>
              </a:lnSpc>
              <a:spcBef>
                <a:spcPts val="0"/>
              </a:spcBef>
              <a:spcAft>
                <a:spcPts val="0"/>
              </a:spcAft>
              <a:buSzPts val="1400"/>
              <a:buNone/>
            </a:pPr>
            <a:r>
              <a:rPr lang="en-US" sz="800" dirty="0">
                <a:solidFill>
                  <a:schemeClr val="dk1"/>
                </a:solidFill>
                <a:latin typeface="Calibri" panose="020F0502020204030204" pitchFamily="34" charset="0"/>
                <a:ea typeface="Arial"/>
                <a:cs typeface="Calibri" panose="020F0502020204030204" pitchFamily="34" charset="0"/>
                <a:sym typeface="Arial"/>
              </a:rPr>
              <a:t>Expecting parents can call or request</a:t>
            </a:r>
            <a:r>
              <a:rPr lang="en-US" sz="800" baseline="0" dirty="0">
                <a:solidFill>
                  <a:schemeClr val="dk1"/>
                </a:solidFill>
                <a:latin typeface="Calibri" panose="020F0502020204030204" pitchFamily="34" charset="0"/>
                <a:ea typeface="Arial"/>
                <a:cs typeface="Calibri" panose="020F0502020204030204" pitchFamily="34" charset="0"/>
                <a:sym typeface="Arial"/>
              </a:rPr>
              <a:t> a c</a:t>
            </a:r>
            <a:r>
              <a:rPr lang="en-US" sz="800" dirty="0">
                <a:solidFill>
                  <a:schemeClr val="dk1"/>
                </a:solidFill>
                <a:latin typeface="Calibri" panose="020F0502020204030204" pitchFamily="34" charset="0"/>
                <a:ea typeface="Arial"/>
                <a:cs typeface="Calibri" panose="020F0502020204030204" pitchFamily="34" charset="0"/>
                <a:sym typeface="Arial"/>
              </a:rPr>
              <a:t>omplimentary New baby kit online – They receive</a:t>
            </a:r>
            <a:r>
              <a:rPr lang="en-US" sz="800" baseline="0" dirty="0">
                <a:solidFill>
                  <a:schemeClr val="dk1"/>
                </a:solidFill>
                <a:latin typeface="Calibri" panose="020F0502020204030204" pitchFamily="34" charset="0"/>
                <a:ea typeface="Arial"/>
                <a:cs typeface="Calibri" panose="020F0502020204030204" pitchFamily="34" charset="0"/>
                <a:sym typeface="Arial"/>
              </a:rPr>
              <a:t> a book “</a:t>
            </a:r>
            <a:r>
              <a:rPr lang="en-US" sz="800" dirty="0">
                <a:latin typeface="Calibri" panose="020F0502020204030204" pitchFamily="34" charset="0"/>
                <a:cs typeface="Calibri" panose="020F0502020204030204" pitchFamily="34" charset="0"/>
              </a:rPr>
              <a:t>What</a:t>
            </a:r>
            <a:r>
              <a:rPr lang="en-US" sz="800" baseline="0" dirty="0">
                <a:latin typeface="Calibri" panose="020F0502020204030204" pitchFamily="34" charset="0"/>
                <a:cs typeface="Calibri" panose="020F0502020204030204" pitchFamily="34" charset="0"/>
              </a:rPr>
              <a:t> to expect the first year” and a onesie with the Concern logo on it.</a:t>
            </a:r>
          </a:p>
          <a:p>
            <a:pPr marL="171450" lvl="0" indent="-171450" algn="l" rtl="0">
              <a:lnSpc>
                <a:spcPct val="100000"/>
              </a:lnSpc>
              <a:spcBef>
                <a:spcPts val="0"/>
              </a:spcBef>
              <a:spcAft>
                <a:spcPts val="0"/>
              </a:spcAft>
              <a:buSzPts val="140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Streaming video “Happiest Baby on the Block” (in English/Spanish)</a:t>
            </a:r>
          </a:p>
          <a:p>
            <a:pPr marL="171450" lvl="0" indent="-171450" algn="l" rtl="0">
              <a:lnSpc>
                <a:spcPct val="100000"/>
              </a:lnSpc>
              <a:spcBef>
                <a:spcPts val="0"/>
              </a:spcBef>
              <a:spcAft>
                <a:spcPts val="0"/>
              </a:spcAft>
              <a:buSzPts val="140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Download of “Super Soothing Sleep Sounds”</a:t>
            </a:r>
          </a:p>
          <a:p>
            <a:pPr marL="171450" lvl="0" indent="-171450" algn="l" rtl="0">
              <a:lnSpc>
                <a:spcPct val="100000"/>
              </a:lnSpc>
              <a:spcBef>
                <a:spcPts val="0"/>
              </a:spcBef>
              <a:spcAft>
                <a:spcPts val="0"/>
              </a:spcAft>
              <a:buSzPts val="1400"/>
              <a:buFont typeface="Arial" panose="020B0604020202020204" pitchFamily="34" charset="0"/>
              <a:buChar char="•"/>
            </a:pPr>
            <a:endParaRPr lang="en-US" sz="800" baseline="0" dirty="0">
              <a:latin typeface="Calibri" panose="020F0502020204030204" pitchFamily="34" charset="0"/>
              <a:cs typeface="Calibri" panose="020F0502020204030204" pitchFamily="34" charset="0"/>
            </a:endParaRPr>
          </a:p>
          <a:p>
            <a:r>
              <a:rPr lang="en-US" sz="800" b="1" dirty="0">
                <a:latin typeface="Calibri" panose="020F0502020204030204" pitchFamily="34" charset="0"/>
                <a:cs typeface="Calibri" panose="020F0502020204030204" pitchFamily="34" charset="0"/>
              </a:rPr>
              <a:t>Eldercare</a:t>
            </a:r>
          </a:p>
          <a:p>
            <a:r>
              <a:rPr lang="en-US" sz="800" dirty="0">
                <a:latin typeface="Calibri" panose="020F0502020204030204" pitchFamily="34" charset="0"/>
                <a:cs typeface="Calibri" panose="020F0502020204030204" pitchFamily="34" charset="0"/>
              </a:rPr>
              <a:t>If</a:t>
            </a:r>
            <a:r>
              <a:rPr lang="en-US" sz="800" baseline="0" dirty="0">
                <a:latin typeface="Calibri" panose="020F0502020204030204" pitchFamily="34" charset="0"/>
                <a:cs typeface="Calibri" panose="020F0502020204030204" pitchFamily="34" charset="0"/>
              </a:rPr>
              <a:t> you have an a</a:t>
            </a:r>
            <a:r>
              <a:rPr lang="en-US" sz="800" dirty="0">
                <a:latin typeface="Calibri" panose="020F0502020204030204" pitchFamily="34" charset="0"/>
                <a:cs typeface="Calibri" panose="020F0502020204030204" pitchFamily="34" charset="0"/>
              </a:rPr>
              <a:t>ging family member or any other family member that causes concern</a:t>
            </a:r>
            <a:r>
              <a:rPr lang="en-US" sz="800" baseline="0" dirty="0">
                <a:latin typeface="Calibri" panose="020F0502020204030204" pitchFamily="34" charset="0"/>
                <a:cs typeface="Calibri" panose="020F0502020204030204" pitchFamily="34" charset="0"/>
              </a:rPr>
              <a:t> for their wellbeing you can utilize the services available through adult care consultations. </a:t>
            </a:r>
            <a:r>
              <a:rPr lang="en-US" sz="800" b="0" i="0" u="none" strike="noStrike" kern="1200" baseline="0" dirty="0">
                <a:solidFill>
                  <a:schemeClr val="tx1"/>
                </a:solidFill>
                <a:latin typeface="Calibri" panose="020F0502020204030204" pitchFamily="34" charset="0"/>
                <a:cs typeface="Calibri" panose="020F0502020204030204" pitchFamily="34" charset="0"/>
              </a:rPr>
              <a:t>You’ll receive confidential</a:t>
            </a:r>
          </a:p>
          <a:p>
            <a:r>
              <a:rPr lang="en-US" sz="800" b="0" i="0" u="none" strike="noStrike" kern="1200" baseline="0" dirty="0">
                <a:solidFill>
                  <a:schemeClr val="tx1"/>
                </a:solidFill>
                <a:latin typeface="Calibri" panose="020F0502020204030204" pitchFamily="34" charset="0"/>
                <a:cs typeface="Calibri" panose="020F0502020204030204" pitchFamily="34" charset="0"/>
              </a:rPr>
              <a:t>support and follow up at week one, week three, and at six months.  For things like:</a:t>
            </a:r>
            <a:endParaRPr lang="en-US" sz="800"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Transportation Services to and from medical appointments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libri" panose="020F0502020204030204" pitchFamily="34" charset="0"/>
                <a:cs typeface="Calibri" panose="020F0502020204030204" pitchFamily="34" charset="0"/>
              </a:rPr>
              <a:t>They can even</a:t>
            </a:r>
            <a:r>
              <a:rPr lang="en-US" sz="800" baseline="0" dirty="0">
                <a:latin typeface="Calibri" panose="020F0502020204030204" pitchFamily="34" charset="0"/>
                <a:cs typeface="Calibri" panose="020F0502020204030204" pitchFamily="34" charset="0"/>
              </a:rPr>
              <a:t> guide you on c</a:t>
            </a:r>
            <a:r>
              <a:rPr lang="en-US" sz="800" dirty="0">
                <a:latin typeface="Calibri" panose="020F0502020204030204" pitchFamily="34" charset="0"/>
                <a:cs typeface="Calibri" panose="020F0502020204030204" pitchFamily="34" charset="0"/>
              </a:rPr>
              <a:t>ommunication ideas in dealing with a difficult</a:t>
            </a:r>
            <a:r>
              <a:rPr lang="en-US" sz="800" baseline="0" dirty="0">
                <a:latin typeface="Calibri" panose="020F0502020204030204" pitchFamily="34" charset="0"/>
                <a:cs typeface="Calibri" panose="020F0502020204030204" pitchFamily="34" charset="0"/>
              </a:rPr>
              <a:t> conversation * example talking to parent about moving into a assisted living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latin typeface="Calibri" panose="020F0502020204030204" pitchFamily="34" charset="0"/>
                <a:cs typeface="Calibri" panose="020F0502020204030204" pitchFamily="34" charset="0"/>
              </a:rPr>
              <a:t>Medicare and state-specific program education</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Assisted living, residential, skilled nursing and adult daycare options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Meals on Wheels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Community support groups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Home health services options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Adult care attorneys</a:t>
            </a:r>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r>
              <a:rPr lang="en-US" sz="800" dirty="0">
                <a:latin typeface="Calibri" panose="020F0502020204030204" pitchFamily="34" charset="0"/>
                <a:cs typeface="Calibri" panose="020F0502020204030204" pitchFamily="34" charset="0"/>
              </a:rPr>
              <a:t>You can also receive</a:t>
            </a:r>
            <a:r>
              <a:rPr lang="en-US" sz="800" baseline="0" dirty="0">
                <a:latin typeface="Calibri" panose="020F0502020204030204" pitchFamily="34" charset="0"/>
                <a:cs typeface="Calibri" panose="020F0502020204030204" pitchFamily="34" charset="0"/>
              </a:rPr>
              <a:t> a f</a:t>
            </a:r>
            <a:r>
              <a:rPr lang="en-US" sz="800" dirty="0">
                <a:latin typeface="Calibri" panose="020F0502020204030204" pitchFamily="34" charset="0"/>
                <a:cs typeface="Calibri" panose="020F0502020204030204" pitchFamily="34" charset="0"/>
              </a:rPr>
              <a:t>ree book with the</a:t>
            </a:r>
            <a:r>
              <a:rPr lang="en-US" sz="800" baseline="0" dirty="0">
                <a:latin typeface="Calibri" panose="020F0502020204030204" pitchFamily="34" charset="0"/>
                <a:cs typeface="Calibri" panose="020F0502020204030204" pitchFamily="34" charset="0"/>
              </a:rPr>
              <a:t> first call - </a:t>
            </a:r>
            <a:r>
              <a:rPr lang="en-US" sz="800" dirty="0">
                <a:latin typeface="Calibri" panose="020F0502020204030204" pitchFamily="34" charset="0"/>
                <a:cs typeface="Calibri" panose="020F0502020204030204" pitchFamily="34" charset="0"/>
              </a:rPr>
              <a:t>* How </a:t>
            </a:r>
            <a:r>
              <a:rPr lang="en-US" dirty="0"/>
              <a:t>to </a:t>
            </a:r>
            <a:r>
              <a:rPr lang="en-US" sz="800" dirty="0">
                <a:latin typeface="Calibri" panose="020F0502020204030204" pitchFamily="34" charset="0"/>
                <a:cs typeface="Calibri" panose="020F0502020204030204" pitchFamily="34" charset="0"/>
              </a:rPr>
              <a:t>Care for Aging Parents</a:t>
            </a:r>
          </a:p>
          <a:p>
            <a:r>
              <a:rPr lang="en-US" baseline="0" dirty="0"/>
              <a:t> </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15</a:t>
            </a:fld>
            <a:endParaRPr lang="en-US" dirty="0"/>
          </a:p>
        </p:txBody>
      </p:sp>
    </p:spTree>
    <p:extLst>
      <p:ext uri="{BB962C8B-B14F-4D97-AF65-F5344CB8AC3E}">
        <p14:creationId xmlns:p14="http://schemas.microsoft.com/office/powerpoint/2010/main" val="2447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16</a:t>
            </a:fld>
            <a:endParaRPr lang="en-US" dirty="0"/>
          </a:p>
        </p:txBody>
      </p:sp>
    </p:spTree>
    <p:extLst>
      <p:ext uri="{BB962C8B-B14F-4D97-AF65-F5344CB8AC3E}">
        <p14:creationId xmlns:p14="http://schemas.microsoft.com/office/powerpoint/2010/main" val="353760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review all services mentioned in the presentation</a:t>
            </a:r>
          </a:p>
          <a:p>
            <a:r>
              <a:rPr lang="en-US" dirty="0"/>
              <a:t>View providers by </a:t>
            </a:r>
          </a:p>
          <a:p>
            <a:pPr marL="171450" indent="-171450">
              <a:buFont typeface="Arial" panose="020B0604020202020204" pitchFamily="34" charset="0"/>
              <a:buChar char="•"/>
            </a:pPr>
            <a:r>
              <a:rPr lang="en-US" dirty="0"/>
              <a:t>Their specialties</a:t>
            </a:r>
          </a:p>
          <a:p>
            <a:pPr marL="171450" indent="-171450">
              <a:buFont typeface="Arial" panose="020B0604020202020204" pitchFamily="34" charset="0"/>
              <a:buChar char="•"/>
            </a:pPr>
            <a:r>
              <a:rPr lang="en-US" dirty="0"/>
              <a:t>What languages they speak</a:t>
            </a:r>
          </a:p>
          <a:p>
            <a:pPr marL="171450" indent="-171450">
              <a:buFont typeface="Arial" panose="020B0604020202020204" pitchFamily="34" charset="0"/>
              <a:buChar char="•"/>
            </a:pPr>
            <a:r>
              <a:rPr lang="en-US" dirty="0"/>
              <a:t>Gender</a:t>
            </a:r>
          </a:p>
          <a:p>
            <a:pPr marL="171450" indent="-171450">
              <a:buFont typeface="Arial" panose="020B0604020202020204" pitchFamily="34" charset="0"/>
              <a:buChar char="•"/>
            </a:pPr>
            <a:r>
              <a:rPr lang="en-US" dirty="0"/>
              <a:t>If they are contracted with your medical plan.</a:t>
            </a:r>
          </a:p>
          <a:p>
            <a:pPr marL="171450" indent="-171450">
              <a:buFont typeface="Arial" panose="020B0604020202020204" pitchFamily="34" charset="0"/>
              <a:buChar char="•"/>
            </a:pPr>
            <a:r>
              <a:rPr lang="en-US" dirty="0"/>
              <a:t>Read their bios</a:t>
            </a: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17</a:t>
            </a:fld>
            <a:endParaRPr lang="en-US" dirty="0"/>
          </a:p>
        </p:txBody>
      </p:sp>
    </p:spTree>
    <p:extLst>
      <p:ext uri="{BB962C8B-B14F-4D97-AF65-F5344CB8AC3E}">
        <p14:creationId xmlns:p14="http://schemas.microsoft.com/office/powerpoint/2010/main" val="183951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18</a:t>
            </a:fld>
            <a:endParaRPr lang="en-US" dirty="0"/>
          </a:p>
        </p:txBody>
      </p:sp>
    </p:spTree>
    <p:extLst>
      <p:ext uri="{BB962C8B-B14F-4D97-AF65-F5344CB8AC3E}">
        <p14:creationId xmlns:p14="http://schemas.microsoft.com/office/powerpoint/2010/main" val="228995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2</a:t>
            </a:fld>
            <a:endParaRPr lang="en-US" dirty="0"/>
          </a:p>
        </p:txBody>
      </p:sp>
    </p:spTree>
    <p:extLst>
      <p:ext uri="{BB962C8B-B14F-4D97-AF65-F5344CB8AC3E}">
        <p14:creationId xmlns:p14="http://schemas.microsoft.com/office/powerpoint/2010/main" val="146029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3</a:t>
            </a:fld>
            <a:endParaRPr lang="en-US" dirty="0"/>
          </a:p>
        </p:txBody>
      </p:sp>
    </p:spTree>
    <p:extLst>
      <p:ext uri="{BB962C8B-B14F-4D97-AF65-F5344CB8AC3E}">
        <p14:creationId xmlns:p14="http://schemas.microsoft.com/office/powerpoint/2010/main" val="374121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4</a:t>
            </a:fld>
            <a:endParaRPr lang="en-US" dirty="0"/>
          </a:p>
        </p:txBody>
      </p:sp>
    </p:spTree>
    <p:extLst>
      <p:ext uri="{BB962C8B-B14F-4D97-AF65-F5344CB8AC3E}">
        <p14:creationId xmlns:p14="http://schemas.microsoft.com/office/powerpoint/2010/main" val="102813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a:effectLst/>
                <a:latin typeface="Calibri" panose="020F0502020204030204" pitchFamily="34" charset="0"/>
                <a:ea typeface="Aptos" panose="020B0004020202020204" pitchFamily="34" charset="0"/>
                <a:cs typeface="Aptos" panose="020B0004020202020204" pitchFamily="34" charset="0"/>
              </a:rPr>
              <a:t>Counseling</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Calibri" panose="020F0502020204030204" pitchFamily="34" charset="0"/>
                <a:ea typeface="Aptos" panose="020B0004020202020204" pitchFamily="34" charset="0"/>
                <a:cs typeface="Aptos" panose="020B0004020202020204" pitchFamily="34" charset="0"/>
              </a:rPr>
              <a:t>Short term solution focused care, remind employees that there are different buckets available for each person enrolled (spouse/domestic partner, dependents up to age 26), approximately 90% are using phone or video (most therapists will steer away from chat or texting). Reduce the stigma and making it feel normal - we've all had problems where we have been worried or tense: give examples.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Calibri" panose="020F050202020403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5</a:t>
            </a:fld>
            <a:endParaRPr lang="en-US" dirty="0"/>
          </a:p>
        </p:txBody>
      </p:sp>
    </p:spTree>
    <p:extLst>
      <p:ext uri="{BB962C8B-B14F-4D97-AF65-F5344CB8AC3E}">
        <p14:creationId xmlns:p14="http://schemas.microsoft.com/office/powerpoint/2010/main" val="51495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6</a:t>
            </a:fld>
            <a:endParaRPr lang="en-US" dirty="0"/>
          </a:p>
        </p:txBody>
      </p:sp>
    </p:spTree>
    <p:extLst>
      <p:ext uri="{BB962C8B-B14F-4D97-AF65-F5344CB8AC3E}">
        <p14:creationId xmlns:p14="http://schemas.microsoft.com/office/powerpoint/2010/main" val="208530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a:spcBef>
                <a:spcPts val="0"/>
              </a:spcBef>
              <a:spcAft>
                <a:spcPts val="600"/>
              </a:spcAft>
              <a:buFont typeface="Arial" panose="020B0604020202020204" pitchFamily="34" charset="0"/>
              <a:buChar char="•"/>
            </a:pPr>
            <a:r>
              <a:rPr lang="en-US" sz="800" b="0" i="0" dirty="0">
                <a:solidFill>
                  <a:srgbClr val="242424"/>
                </a:solidFill>
                <a:effectLst/>
                <a:latin typeface="Calibri" panose="020F0502020204030204" pitchFamily="34" charset="0"/>
                <a:cs typeface="Calibri" panose="020F0502020204030204" pitchFamily="34" charset="0"/>
              </a:rPr>
              <a:t>Virtual and In-Person appointments</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Counselors from Concern Provider Network</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Includes help with first responder counselors</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AC follows up with member within two days to confirm connection </a:t>
            </a:r>
            <a:br>
              <a:rPr lang="en-US" sz="800" dirty="0">
                <a:solidFill>
                  <a:srgbClr val="242424"/>
                </a:solidFill>
                <a:latin typeface="Calibri" panose="020F0502020204030204" pitchFamily="34" charset="0"/>
                <a:cs typeface="Calibri" panose="020F0502020204030204" pitchFamily="34" charset="0"/>
              </a:rPr>
            </a:br>
            <a:r>
              <a:rPr lang="en-US" sz="800" dirty="0">
                <a:solidFill>
                  <a:srgbClr val="242424"/>
                </a:solidFill>
                <a:latin typeface="Calibri" panose="020F0502020204030204" pitchFamily="34" charset="0"/>
                <a:cs typeface="Calibri" panose="020F0502020204030204" pitchFamily="34" charset="0"/>
              </a:rPr>
              <a:t>between member &amp; counselor</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Client confirms appointment made – or …</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If appointment not made, AC offers to help them locate another counselor who meets their needs</a:t>
            </a:r>
          </a:p>
          <a:p>
            <a:pPr marL="0" marR="0" indent="0" algn="l">
              <a:spcBef>
                <a:spcPts val="0"/>
              </a:spcBef>
              <a:spcAft>
                <a:spcPts val="600"/>
              </a:spcAft>
              <a:buFont typeface="Arial" panose="020B0604020202020204" pitchFamily="34" charset="0"/>
              <a:buNone/>
            </a:pPr>
            <a:endParaRPr lang="en-US" sz="800" dirty="0">
              <a:solidFill>
                <a:srgbClr val="242424"/>
              </a:solidFill>
              <a:latin typeface="Calibri" panose="020F0502020204030204" pitchFamily="34" charset="0"/>
              <a:cs typeface="Calibri" panose="020F0502020204030204" pitchFamily="34" charset="0"/>
            </a:endParaRPr>
          </a:p>
          <a:p>
            <a:endParaRPr lang="en-US" sz="1100" dirty="0"/>
          </a:p>
        </p:txBody>
      </p:sp>
      <p:sp>
        <p:nvSpPr>
          <p:cNvPr id="4" name="Slide Number Placeholder 3"/>
          <p:cNvSpPr>
            <a:spLocks noGrp="1"/>
          </p:cNvSpPr>
          <p:nvPr>
            <p:ph type="sldNum" sz="quarter" idx="5"/>
          </p:nvPr>
        </p:nvSpPr>
        <p:spPr/>
        <p:txBody>
          <a:bodyPr/>
          <a:lstStyle/>
          <a:p>
            <a:fld id="{833C348E-1FBE-4147-8D46-306D4A989371}" type="slidenum">
              <a:rPr lang="en-US" smtClean="0"/>
              <a:t>7</a:t>
            </a:fld>
            <a:endParaRPr lang="en-US" dirty="0"/>
          </a:p>
        </p:txBody>
      </p:sp>
    </p:spTree>
    <p:extLst>
      <p:ext uri="{BB962C8B-B14F-4D97-AF65-F5344CB8AC3E}">
        <p14:creationId xmlns:p14="http://schemas.microsoft.com/office/powerpoint/2010/main" val="23663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8</a:t>
            </a:fld>
            <a:endParaRPr lang="en-US" dirty="0"/>
          </a:p>
        </p:txBody>
      </p:sp>
    </p:spTree>
    <p:extLst>
      <p:ext uri="{BB962C8B-B14F-4D97-AF65-F5344CB8AC3E}">
        <p14:creationId xmlns:p14="http://schemas.microsoft.com/office/powerpoint/2010/main" val="36382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9</a:t>
            </a:fld>
            <a:endParaRPr lang="en-US" dirty="0"/>
          </a:p>
        </p:txBody>
      </p:sp>
    </p:spTree>
    <p:extLst>
      <p:ext uri="{BB962C8B-B14F-4D97-AF65-F5344CB8AC3E}">
        <p14:creationId xmlns:p14="http://schemas.microsoft.com/office/powerpoint/2010/main" val="6604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7ED4A6-C7B8-F2C9-727F-7ED1E1B53D12}"/>
              </a:ext>
            </a:extLst>
          </p:cNvPr>
          <p:cNvSpPr/>
          <p:nvPr userDrawn="1"/>
        </p:nvSpPr>
        <p:spPr>
          <a:xfrm rot="5400000">
            <a:off x="4179949" y="3917437"/>
            <a:ext cx="3832104" cy="457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79DAD5-03C9-0C20-31E3-D879CE755632}"/>
              </a:ext>
            </a:extLst>
          </p:cNvPr>
          <p:cNvSpPr/>
          <p:nvPr userDrawn="1"/>
        </p:nvSpPr>
        <p:spPr>
          <a:xfrm>
            <a:off x="1306115" y="3917789"/>
            <a:ext cx="9567194"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a:extLst>
              <a:ext uri="{FF2B5EF4-FFF2-40B4-BE49-F238E27FC236}">
                <a16:creationId xmlns:a16="http://schemas.microsoft.com/office/drawing/2014/main" id="{3F98832C-D984-4B16-6FC5-E7612115EA29}"/>
              </a:ext>
            </a:extLst>
          </p:cNvPr>
          <p:cNvSpPr txBox="1">
            <a:spLocks/>
          </p:cNvSpPr>
          <p:nvPr userDrawn="1"/>
        </p:nvSpPr>
        <p:spPr>
          <a:xfrm>
            <a:off x="1563486" y="2208154"/>
            <a:ext cx="4154383"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1" name="Content Placeholder 4">
            <a:extLst>
              <a:ext uri="{FF2B5EF4-FFF2-40B4-BE49-F238E27FC236}">
                <a16:creationId xmlns:a16="http://schemas.microsoft.com/office/drawing/2014/main" id="{01A62F67-1D91-3216-0AE6-2AB8462AB7C5}"/>
              </a:ext>
            </a:extLst>
          </p:cNvPr>
          <p:cNvSpPr txBox="1">
            <a:spLocks/>
          </p:cNvSpPr>
          <p:nvPr userDrawn="1"/>
        </p:nvSpPr>
        <p:spPr>
          <a:xfrm>
            <a:off x="1563486" y="4285654"/>
            <a:ext cx="3768910"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2" name="Content Placeholder 4">
            <a:extLst>
              <a:ext uri="{FF2B5EF4-FFF2-40B4-BE49-F238E27FC236}">
                <a16:creationId xmlns:a16="http://schemas.microsoft.com/office/drawing/2014/main" id="{C80ADD02-BB4A-A370-3B61-8819BAD69A8A}"/>
              </a:ext>
            </a:extLst>
          </p:cNvPr>
          <p:cNvSpPr txBox="1">
            <a:spLocks/>
          </p:cNvSpPr>
          <p:nvPr userDrawn="1"/>
        </p:nvSpPr>
        <p:spPr>
          <a:xfrm>
            <a:off x="6628823" y="2208154"/>
            <a:ext cx="3938405"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3" name="Content Placeholder 4">
            <a:extLst>
              <a:ext uri="{FF2B5EF4-FFF2-40B4-BE49-F238E27FC236}">
                <a16:creationId xmlns:a16="http://schemas.microsoft.com/office/drawing/2014/main" id="{E3A22D8A-C392-BEC1-D1CF-6FC871C66777}"/>
              </a:ext>
            </a:extLst>
          </p:cNvPr>
          <p:cNvSpPr txBox="1">
            <a:spLocks/>
          </p:cNvSpPr>
          <p:nvPr userDrawn="1"/>
        </p:nvSpPr>
        <p:spPr>
          <a:xfrm>
            <a:off x="6628823" y="4285654"/>
            <a:ext cx="4244486"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Tree>
    <p:extLst>
      <p:ext uri="{BB962C8B-B14F-4D97-AF65-F5344CB8AC3E}">
        <p14:creationId xmlns:p14="http://schemas.microsoft.com/office/powerpoint/2010/main" val="258692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B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BC1D-7F99-D3AD-F847-F2208E6401F6}"/>
              </a:ext>
            </a:extLst>
          </p:cNvPr>
          <p:cNvSpPr>
            <a:spLocks noGrp="1"/>
          </p:cNvSpPr>
          <p:nvPr>
            <p:ph type="title"/>
          </p:nvPr>
        </p:nvSpPr>
        <p:spPr/>
        <p:txBody>
          <a:bodyPr/>
          <a:lstStyle/>
          <a:p>
            <a:r>
              <a:rPr lang="en-US"/>
              <a:t>Click to edit Master title style</a:t>
            </a:r>
          </a:p>
        </p:txBody>
      </p:sp>
      <p:sp>
        <p:nvSpPr>
          <p:cNvPr id="3" name="Rounded Rectangle 4">
            <a:extLst>
              <a:ext uri="{FF2B5EF4-FFF2-40B4-BE49-F238E27FC236}">
                <a16:creationId xmlns:a16="http://schemas.microsoft.com/office/drawing/2014/main" id="{9C55380D-890B-D77E-5F3A-B69674EE714D}"/>
              </a:ext>
            </a:extLst>
          </p:cNvPr>
          <p:cNvSpPr/>
          <p:nvPr userDrawn="1"/>
        </p:nvSpPr>
        <p:spPr>
          <a:xfrm>
            <a:off x="5065706" y="5566923"/>
            <a:ext cx="5057522" cy="932032"/>
          </a:xfrm>
          <a:prstGeom prst="round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789D5FE-EA27-05FB-2922-39988B633121}"/>
              </a:ext>
            </a:extLst>
          </p:cNvPr>
          <p:cNvSpPr txBox="1"/>
          <p:nvPr userDrawn="1"/>
        </p:nvSpPr>
        <p:spPr>
          <a:xfrm>
            <a:off x="5185649" y="5706594"/>
            <a:ext cx="4596960" cy="706347"/>
          </a:xfrm>
          <a:prstGeom prst="rect">
            <a:avLst/>
          </a:prstGeom>
          <a:noFill/>
        </p:spPr>
        <p:txBody>
          <a:bodyPr wrap="square" rtlCol="0">
            <a:spAutoFit/>
          </a:bodyPr>
          <a:lstStyle/>
          <a:p>
            <a:pPr>
              <a:lnSpc>
                <a:spcPct val="95000"/>
              </a:lnSpc>
            </a:pPr>
            <a:r>
              <a:rPr lang="en-US" sz="2100" b="1" spc="-50" dirty="0">
                <a:solidFill>
                  <a:schemeClr val="bg1"/>
                </a:solidFill>
                <a:latin typeface="Avenir Heavy" panose="02000503020000020003" pitchFamily="2" charset="0"/>
              </a:rPr>
              <a:t>Click to edit master text</a:t>
            </a:r>
          </a:p>
          <a:p>
            <a:pPr>
              <a:lnSpc>
                <a:spcPct val="95000"/>
              </a:lnSpc>
            </a:pPr>
            <a:r>
              <a:rPr lang="en-US" sz="2100" b="1" i="0" spc="-50" dirty="0">
                <a:solidFill>
                  <a:schemeClr val="bg1"/>
                </a:solidFill>
                <a:latin typeface="Avenir Heavy" panose="02000503020000020003" pitchFamily="2" charset="0"/>
              </a:rPr>
              <a:t>With second line</a:t>
            </a:r>
            <a:endParaRPr lang="en-US" sz="2100" b="1" i="0" dirty="0">
              <a:solidFill>
                <a:schemeClr val="bg1"/>
              </a:solidFill>
              <a:latin typeface="Avenir Heavy Oblique" panose="02000503020000020003" pitchFamily="2" charset="0"/>
            </a:endParaRPr>
          </a:p>
        </p:txBody>
      </p:sp>
      <p:sp>
        <p:nvSpPr>
          <p:cNvPr id="7" name="Rounded Rectangle 14">
            <a:extLst>
              <a:ext uri="{FF2B5EF4-FFF2-40B4-BE49-F238E27FC236}">
                <a16:creationId xmlns:a16="http://schemas.microsoft.com/office/drawing/2014/main" id="{C42705C8-F518-4275-5C05-455C46CE2524}"/>
              </a:ext>
            </a:extLst>
          </p:cNvPr>
          <p:cNvSpPr/>
          <p:nvPr userDrawn="1"/>
        </p:nvSpPr>
        <p:spPr>
          <a:xfrm>
            <a:off x="1319502" y="1884150"/>
            <a:ext cx="5057522" cy="932032"/>
          </a:xfrm>
          <a:prstGeom prst="round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113ED94-0BE4-D583-3917-2FF11B4C2BC5}"/>
              </a:ext>
            </a:extLst>
          </p:cNvPr>
          <p:cNvSpPr txBox="1"/>
          <p:nvPr userDrawn="1"/>
        </p:nvSpPr>
        <p:spPr>
          <a:xfrm>
            <a:off x="1439445" y="2142832"/>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Click to edit master text</a:t>
            </a:r>
          </a:p>
        </p:txBody>
      </p:sp>
      <p:sp>
        <p:nvSpPr>
          <p:cNvPr id="9" name="Rounded Rectangle 29">
            <a:extLst>
              <a:ext uri="{FF2B5EF4-FFF2-40B4-BE49-F238E27FC236}">
                <a16:creationId xmlns:a16="http://schemas.microsoft.com/office/drawing/2014/main" id="{CF183DA5-1966-32EC-0F3E-52B08D606C07}"/>
              </a:ext>
            </a:extLst>
          </p:cNvPr>
          <p:cNvSpPr/>
          <p:nvPr userDrawn="1"/>
        </p:nvSpPr>
        <p:spPr>
          <a:xfrm>
            <a:off x="5065706" y="3107502"/>
            <a:ext cx="5057522" cy="935401"/>
          </a:xfrm>
          <a:prstGeom prst="round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CA620A8-489B-3B84-D91F-C1053146A380}"/>
              </a:ext>
            </a:extLst>
          </p:cNvPr>
          <p:cNvSpPr txBox="1"/>
          <p:nvPr userDrawn="1"/>
        </p:nvSpPr>
        <p:spPr>
          <a:xfrm>
            <a:off x="5159037" y="3374674"/>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Click to edit master text</a:t>
            </a:r>
          </a:p>
        </p:txBody>
      </p:sp>
      <p:sp>
        <p:nvSpPr>
          <p:cNvPr id="12" name="Rounded Rectangle 33">
            <a:extLst>
              <a:ext uri="{FF2B5EF4-FFF2-40B4-BE49-F238E27FC236}">
                <a16:creationId xmlns:a16="http://schemas.microsoft.com/office/drawing/2014/main" id="{1EB75D9F-335C-B7B9-75CD-142A0AF25E2E}"/>
              </a:ext>
            </a:extLst>
          </p:cNvPr>
          <p:cNvSpPr/>
          <p:nvPr userDrawn="1"/>
        </p:nvSpPr>
        <p:spPr>
          <a:xfrm>
            <a:off x="1319502" y="4356831"/>
            <a:ext cx="5057522" cy="932032"/>
          </a:xfrm>
          <a:prstGeom prst="round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3F44A40-8B2B-3803-6268-395C7430CAA1}"/>
              </a:ext>
            </a:extLst>
          </p:cNvPr>
          <p:cNvSpPr txBox="1"/>
          <p:nvPr userDrawn="1"/>
        </p:nvSpPr>
        <p:spPr>
          <a:xfrm>
            <a:off x="1439445" y="4475321"/>
            <a:ext cx="4233572" cy="735586"/>
          </a:xfrm>
          <a:prstGeom prst="rect">
            <a:avLst/>
          </a:prstGeom>
          <a:noFill/>
        </p:spPr>
        <p:txBody>
          <a:bodyPr wrap="square" rtlCol="0">
            <a:spAutoFit/>
          </a:bodyPr>
          <a:lstStyle/>
          <a:p>
            <a:pPr>
              <a:lnSpc>
                <a:spcPct val="95000"/>
              </a:lnSpc>
            </a:pPr>
            <a:r>
              <a:rPr lang="en-US" sz="2200" b="1" dirty="0">
                <a:solidFill>
                  <a:schemeClr val="bg1"/>
                </a:solidFill>
                <a:latin typeface="Avenir Heavy" panose="02000503020000020003" pitchFamily="2" charset="0"/>
              </a:rPr>
              <a:t>Click to edit master text</a:t>
            </a:r>
          </a:p>
          <a:p>
            <a:pPr>
              <a:lnSpc>
                <a:spcPct val="95000"/>
              </a:lnSpc>
            </a:pPr>
            <a:r>
              <a:rPr lang="en-US" sz="2200" b="1" dirty="0">
                <a:solidFill>
                  <a:schemeClr val="bg1"/>
                </a:solidFill>
                <a:latin typeface="Avenir Heavy" panose="02000503020000020003" pitchFamily="2" charset="0"/>
              </a:rPr>
              <a:t>With second line</a:t>
            </a:r>
          </a:p>
        </p:txBody>
      </p:sp>
    </p:spTree>
    <p:extLst>
      <p:ext uri="{BB962C8B-B14F-4D97-AF65-F5344CB8AC3E}">
        <p14:creationId xmlns:p14="http://schemas.microsoft.com/office/powerpoint/2010/main" val="366333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883504B3-9257-0F22-A9D1-32D1EDDCE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98A617F-C689-EBA5-181F-840A1537BB24}"/>
              </a:ext>
            </a:extLst>
          </p:cNvPr>
          <p:cNvSpPr txBox="1"/>
          <p:nvPr userDrawn="1"/>
        </p:nvSpPr>
        <p:spPr>
          <a:xfrm>
            <a:off x="724995" y="2209435"/>
            <a:ext cx="8404827" cy="1759456"/>
          </a:xfrm>
          <a:prstGeom prst="rect">
            <a:avLst/>
          </a:prstGeom>
          <a:noFill/>
        </p:spPr>
        <p:txBody>
          <a:bodyPr wrap="square" rtlCol="0">
            <a:spAutoFit/>
          </a:bodyPr>
          <a:lstStyle/>
          <a:p>
            <a:pPr>
              <a:lnSpc>
                <a:spcPts val="6500"/>
              </a:lnSpc>
            </a:pPr>
            <a:r>
              <a:rPr lang="en-US" sz="5500" dirty="0">
                <a:solidFill>
                  <a:schemeClr val="bg1"/>
                </a:solidFill>
                <a:latin typeface="Avenir Book" panose="02000503020000020003" pitchFamily="2" charset="0"/>
              </a:rPr>
              <a:t>Click to</a:t>
            </a:r>
            <a:br>
              <a:rPr lang="en-US" sz="5500" dirty="0">
                <a:solidFill>
                  <a:schemeClr val="bg1"/>
                </a:solidFill>
                <a:latin typeface="Avenir Book" panose="02000503020000020003" pitchFamily="2" charset="0"/>
              </a:rPr>
            </a:br>
            <a:r>
              <a:rPr lang="en-US" sz="5500" b="1" dirty="0">
                <a:solidFill>
                  <a:schemeClr val="bg1"/>
                </a:solidFill>
                <a:latin typeface="Avenir Heavy" panose="02000503020000020003" pitchFamily="2" charset="0"/>
              </a:rPr>
              <a:t>Edit Master Text</a:t>
            </a:r>
          </a:p>
        </p:txBody>
      </p:sp>
    </p:spTree>
    <p:extLst>
      <p:ext uri="{BB962C8B-B14F-4D97-AF65-F5344CB8AC3E}">
        <p14:creationId xmlns:p14="http://schemas.microsoft.com/office/powerpoint/2010/main" val="222654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Text and Picture Slot">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DFFE3F39-67FD-2CC6-CB90-E8C6A50F97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FC60002A-AF51-24BB-D034-3833BF0A81C2}"/>
              </a:ext>
            </a:extLst>
          </p:cNvPr>
          <p:cNvSpPr txBox="1"/>
          <p:nvPr userDrawn="1"/>
        </p:nvSpPr>
        <p:spPr>
          <a:xfrm>
            <a:off x="2672312" y="2615552"/>
            <a:ext cx="3253567" cy="1041311"/>
          </a:xfrm>
          <a:prstGeom prst="rect">
            <a:avLst/>
          </a:prstGeom>
          <a:noFill/>
        </p:spPr>
        <p:txBody>
          <a:bodyPr wrap="square" rtlCol="0">
            <a:spAutoFit/>
          </a:bodyPr>
          <a:lstStyle/>
          <a:p>
            <a:pPr>
              <a:lnSpc>
                <a:spcPts val="3700"/>
              </a:lnSpc>
            </a:pPr>
            <a:r>
              <a:rPr lang="en-US" sz="3200" dirty="0">
                <a:solidFill>
                  <a:schemeClr val="bg1"/>
                </a:solidFill>
                <a:latin typeface="Avenir Book" panose="02000503020000020003" pitchFamily="2" charset="0"/>
              </a:rPr>
              <a:t>Click to edit</a:t>
            </a:r>
          </a:p>
          <a:p>
            <a:pPr>
              <a:lnSpc>
                <a:spcPts val="3700"/>
              </a:lnSpc>
            </a:pPr>
            <a:r>
              <a:rPr lang="en-US" sz="3200" dirty="0">
                <a:solidFill>
                  <a:schemeClr val="bg1"/>
                </a:solidFill>
                <a:latin typeface="Avenir Book" panose="02000503020000020003" pitchFamily="2" charset="0"/>
              </a:rPr>
              <a:t>Master text</a:t>
            </a:r>
          </a:p>
        </p:txBody>
      </p:sp>
      <p:sp>
        <p:nvSpPr>
          <p:cNvPr id="6" name="Rectangle 5">
            <a:extLst>
              <a:ext uri="{FF2B5EF4-FFF2-40B4-BE49-F238E27FC236}">
                <a16:creationId xmlns:a16="http://schemas.microsoft.com/office/drawing/2014/main" id="{D1E57530-A5DB-549A-E2BC-FA1A99B08647}"/>
              </a:ext>
            </a:extLst>
          </p:cNvPr>
          <p:cNvSpPr/>
          <p:nvPr userDrawn="1"/>
        </p:nvSpPr>
        <p:spPr>
          <a:xfrm>
            <a:off x="6096000" y="960120"/>
            <a:ext cx="5088556" cy="49377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Replace with Picture(s) if desired</a:t>
            </a:r>
          </a:p>
        </p:txBody>
      </p:sp>
    </p:spTree>
    <p:extLst>
      <p:ext uri="{BB962C8B-B14F-4D97-AF65-F5344CB8AC3E}">
        <p14:creationId xmlns:p14="http://schemas.microsoft.com/office/powerpoint/2010/main" val="9711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D03-97B9-B34F-66E8-89E844109C84}"/>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F050D68E-E13C-12E8-37AA-2EA33710F8D5}"/>
              </a:ext>
            </a:extLst>
          </p:cNvPr>
          <p:cNvGrpSpPr/>
          <p:nvPr userDrawn="1"/>
        </p:nvGrpSpPr>
        <p:grpSpPr>
          <a:xfrm>
            <a:off x="6664962" y="4133441"/>
            <a:ext cx="2169160" cy="2153920"/>
            <a:chOff x="6441440" y="4133441"/>
            <a:chExt cx="2169160" cy="2153920"/>
          </a:xfrm>
        </p:grpSpPr>
        <p:pic>
          <p:nvPicPr>
            <p:cNvPr id="4" name="Picture 3" descr="A blue circle with black background&#10;&#10;Description automatically generated">
              <a:extLst>
                <a:ext uri="{FF2B5EF4-FFF2-40B4-BE49-F238E27FC236}">
                  <a16:creationId xmlns:a16="http://schemas.microsoft.com/office/drawing/2014/main" id="{C3B67230-F6EE-3AEB-FDD8-5FA3545A2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6680" y="4133441"/>
              <a:ext cx="2153920" cy="2153920"/>
            </a:xfrm>
            <a:prstGeom prst="rect">
              <a:avLst/>
            </a:prstGeom>
          </p:spPr>
        </p:pic>
        <p:sp>
          <p:nvSpPr>
            <p:cNvPr id="6" name="TextBox 5">
              <a:extLst>
                <a:ext uri="{FF2B5EF4-FFF2-40B4-BE49-F238E27FC236}">
                  <a16:creationId xmlns:a16="http://schemas.microsoft.com/office/drawing/2014/main" id="{35727014-F946-BEA8-9821-4DFF9DE3064A}"/>
                </a:ext>
              </a:extLst>
            </p:cNvPr>
            <p:cNvSpPr txBox="1"/>
            <p:nvPr/>
          </p:nvSpPr>
          <p:spPr>
            <a:xfrm>
              <a:off x="6441440" y="4928525"/>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7" name="Group 6">
            <a:extLst>
              <a:ext uri="{FF2B5EF4-FFF2-40B4-BE49-F238E27FC236}">
                <a16:creationId xmlns:a16="http://schemas.microsoft.com/office/drawing/2014/main" id="{B58C9BFA-085F-F3D5-E044-256CF02D7341}"/>
              </a:ext>
            </a:extLst>
          </p:cNvPr>
          <p:cNvGrpSpPr/>
          <p:nvPr userDrawn="1"/>
        </p:nvGrpSpPr>
        <p:grpSpPr>
          <a:xfrm>
            <a:off x="3373120" y="4133441"/>
            <a:ext cx="2153920" cy="2153920"/>
            <a:chOff x="3373120" y="4175760"/>
            <a:chExt cx="2153920" cy="2153920"/>
          </a:xfrm>
        </p:grpSpPr>
        <p:pic>
          <p:nvPicPr>
            <p:cNvPr id="8" name="Picture 7" descr="A red circle with black background&#10;&#10;Description automatically generated">
              <a:extLst>
                <a:ext uri="{FF2B5EF4-FFF2-40B4-BE49-F238E27FC236}">
                  <a16:creationId xmlns:a16="http://schemas.microsoft.com/office/drawing/2014/main" id="{764CBE33-F3F0-7C0E-7FC2-10B6A299E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3120" y="4175760"/>
              <a:ext cx="2153920" cy="2153920"/>
            </a:xfrm>
            <a:prstGeom prst="rect">
              <a:avLst/>
            </a:prstGeom>
          </p:spPr>
        </p:pic>
        <p:sp>
          <p:nvSpPr>
            <p:cNvPr id="9" name="TextBox 8">
              <a:extLst>
                <a:ext uri="{FF2B5EF4-FFF2-40B4-BE49-F238E27FC236}">
                  <a16:creationId xmlns:a16="http://schemas.microsoft.com/office/drawing/2014/main" id="{3D1FF027-F20F-6CB6-ABD9-EE4CA29ECFBE}"/>
                </a:ext>
              </a:extLst>
            </p:cNvPr>
            <p:cNvSpPr txBox="1"/>
            <p:nvPr/>
          </p:nvSpPr>
          <p:spPr>
            <a:xfrm>
              <a:off x="3373120" y="4970845"/>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1" name="Group 10">
            <a:extLst>
              <a:ext uri="{FF2B5EF4-FFF2-40B4-BE49-F238E27FC236}">
                <a16:creationId xmlns:a16="http://schemas.microsoft.com/office/drawing/2014/main" id="{04D960D6-A97A-1C42-6FCC-283B5D6D333F}"/>
              </a:ext>
            </a:extLst>
          </p:cNvPr>
          <p:cNvGrpSpPr/>
          <p:nvPr userDrawn="1"/>
        </p:nvGrpSpPr>
        <p:grpSpPr>
          <a:xfrm>
            <a:off x="5019040" y="1980672"/>
            <a:ext cx="2153920" cy="2153920"/>
            <a:chOff x="5019040" y="1980672"/>
            <a:chExt cx="2153920" cy="2153920"/>
          </a:xfrm>
        </p:grpSpPr>
        <p:pic>
          <p:nvPicPr>
            <p:cNvPr id="12" name="Picture 11" descr="A orange circle with black background&#10;&#10;Description automatically generated">
              <a:extLst>
                <a:ext uri="{FF2B5EF4-FFF2-40B4-BE49-F238E27FC236}">
                  <a16:creationId xmlns:a16="http://schemas.microsoft.com/office/drawing/2014/main" id="{9D74D5EB-95F3-1638-582E-32F7D42BF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040" y="1980672"/>
              <a:ext cx="2153920" cy="2153920"/>
            </a:xfrm>
            <a:prstGeom prst="rect">
              <a:avLst/>
            </a:prstGeom>
          </p:spPr>
        </p:pic>
        <p:sp>
          <p:nvSpPr>
            <p:cNvPr id="13" name="TextBox 12">
              <a:extLst>
                <a:ext uri="{FF2B5EF4-FFF2-40B4-BE49-F238E27FC236}">
                  <a16:creationId xmlns:a16="http://schemas.microsoft.com/office/drawing/2014/main" id="{CAFB44FA-ECC7-C1F5-917F-3CA350B9E9A9}"/>
                </a:ext>
              </a:extLst>
            </p:cNvPr>
            <p:cNvSpPr txBox="1"/>
            <p:nvPr/>
          </p:nvSpPr>
          <p:spPr>
            <a:xfrm>
              <a:off x="5019040" y="2782668"/>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5" name="Group 14">
            <a:extLst>
              <a:ext uri="{FF2B5EF4-FFF2-40B4-BE49-F238E27FC236}">
                <a16:creationId xmlns:a16="http://schemas.microsoft.com/office/drawing/2014/main" id="{B1FB30AE-229A-4106-7986-75A916E6606D}"/>
              </a:ext>
            </a:extLst>
          </p:cNvPr>
          <p:cNvGrpSpPr/>
          <p:nvPr userDrawn="1"/>
        </p:nvGrpSpPr>
        <p:grpSpPr>
          <a:xfrm>
            <a:off x="1711958" y="1980672"/>
            <a:ext cx="2153920" cy="2153920"/>
            <a:chOff x="1711958" y="1980672"/>
            <a:chExt cx="2153920" cy="2153920"/>
          </a:xfrm>
        </p:grpSpPr>
        <p:pic>
          <p:nvPicPr>
            <p:cNvPr id="16" name="Picture 15" descr="A blue circle with black background&#10;&#10;Description automatically generated">
              <a:extLst>
                <a:ext uri="{FF2B5EF4-FFF2-40B4-BE49-F238E27FC236}">
                  <a16:creationId xmlns:a16="http://schemas.microsoft.com/office/drawing/2014/main" id="{18F883DA-319F-9AB0-D044-3F795F3A4E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1958" y="1980672"/>
              <a:ext cx="2153920" cy="2153920"/>
            </a:xfrm>
            <a:prstGeom prst="rect">
              <a:avLst/>
            </a:prstGeom>
          </p:spPr>
        </p:pic>
        <p:sp>
          <p:nvSpPr>
            <p:cNvPr id="17" name="TextBox 16">
              <a:extLst>
                <a:ext uri="{FF2B5EF4-FFF2-40B4-BE49-F238E27FC236}">
                  <a16:creationId xmlns:a16="http://schemas.microsoft.com/office/drawing/2014/main" id="{D51995C0-141C-016B-81E2-F751167D8B75}"/>
                </a:ext>
              </a:extLst>
            </p:cNvPr>
            <p:cNvSpPr txBox="1"/>
            <p:nvPr/>
          </p:nvSpPr>
          <p:spPr>
            <a:xfrm>
              <a:off x="1711958" y="2782669"/>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9" name="Group 18">
            <a:extLst>
              <a:ext uri="{FF2B5EF4-FFF2-40B4-BE49-F238E27FC236}">
                <a16:creationId xmlns:a16="http://schemas.microsoft.com/office/drawing/2014/main" id="{650F9BC2-1F6A-CE26-E2C6-83146ECC5DE1}"/>
              </a:ext>
            </a:extLst>
          </p:cNvPr>
          <p:cNvGrpSpPr/>
          <p:nvPr userDrawn="1"/>
        </p:nvGrpSpPr>
        <p:grpSpPr>
          <a:xfrm>
            <a:off x="8326122" y="1980672"/>
            <a:ext cx="2153920" cy="2148325"/>
            <a:chOff x="8326122" y="1980672"/>
            <a:chExt cx="2153920" cy="2148325"/>
          </a:xfrm>
        </p:grpSpPr>
        <p:pic>
          <p:nvPicPr>
            <p:cNvPr id="20" name="Picture 19" descr="A green circle with black background&#10;&#10;Description automatically generated">
              <a:extLst>
                <a:ext uri="{FF2B5EF4-FFF2-40B4-BE49-F238E27FC236}">
                  <a16:creationId xmlns:a16="http://schemas.microsoft.com/office/drawing/2014/main" id="{20C19A96-3E23-A84B-11A3-A1FC4DF166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26122" y="1980672"/>
              <a:ext cx="2153920" cy="2148325"/>
            </a:xfrm>
            <a:prstGeom prst="rect">
              <a:avLst/>
            </a:prstGeom>
          </p:spPr>
        </p:pic>
        <p:sp>
          <p:nvSpPr>
            <p:cNvPr id="21" name="TextBox 20">
              <a:extLst>
                <a:ext uri="{FF2B5EF4-FFF2-40B4-BE49-F238E27FC236}">
                  <a16:creationId xmlns:a16="http://schemas.microsoft.com/office/drawing/2014/main" id="{3DF14324-C011-A059-44BB-48C6A1CDF8D7}"/>
                </a:ext>
              </a:extLst>
            </p:cNvPr>
            <p:cNvSpPr txBox="1"/>
            <p:nvPr/>
          </p:nvSpPr>
          <p:spPr>
            <a:xfrm>
              <a:off x="8326122" y="2782667"/>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spTree>
    <p:extLst>
      <p:ext uri="{BB962C8B-B14F-4D97-AF65-F5344CB8AC3E}">
        <p14:creationId xmlns:p14="http://schemas.microsoft.com/office/powerpoint/2010/main" val="62556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1827-6689-BF1E-32AA-5A068E26A46A}"/>
              </a:ext>
            </a:extLst>
          </p:cNvPr>
          <p:cNvSpPr>
            <a:spLocks noGrp="1"/>
          </p:cNvSpPr>
          <p:nvPr>
            <p:ph type="title"/>
          </p:nvPr>
        </p:nvSpPr>
        <p:spPr/>
        <p:txBody>
          <a:bodyPr/>
          <a:lstStyle/>
          <a:p>
            <a:r>
              <a:rPr lang="en-US"/>
              <a:t>Click to edit Master title style</a:t>
            </a:r>
          </a:p>
        </p:txBody>
      </p:sp>
      <p:sp>
        <p:nvSpPr>
          <p:cNvPr id="8" name="Content Placeholder 4">
            <a:extLst>
              <a:ext uri="{FF2B5EF4-FFF2-40B4-BE49-F238E27FC236}">
                <a16:creationId xmlns:a16="http://schemas.microsoft.com/office/drawing/2014/main" id="{F1721A5F-6D2B-B11D-0433-BF5013393EFC}"/>
              </a:ext>
            </a:extLst>
          </p:cNvPr>
          <p:cNvSpPr txBox="1">
            <a:spLocks/>
          </p:cNvSpPr>
          <p:nvPr userDrawn="1"/>
        </p:nvSpPr>
        <p:spPr>
          <a:xfrm>
            <a:off x="1180940" y="1894148"/>
            <a:ext cx="6938195" cy="881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sz="2600" dirty="0">
                <a:solidFill>
                  <a:srgbClr val="232B49"/>
                </a:solidFill>
                <a:latin typeface="Avenir Book" panose="02000503020000020003" pitchFamily="2" charset="0"/>
              </a:rPr>
              <a:t>Click here to edit master text</a:t>
            </a:r>
          </a:p>
          <a:p>
            <a:pPr marL="342900" lvl="2" indent="-342900">
              <a:lnSpc>
                <a:spcPct val="114000"/>
              </a:lnSpc>
              <a:spcBef>
                <a:spcPts val="0"/>
              </a:spcBef>
              <a:spcAft>
                <a:spcPts val="300"/>
              </a:spcAft>
              <a:buClr>
                <a:srgbClr val="9ACA3C"/>
              </a:buClr>
            </a:pPr>
            <a:r>
              <a:rPr lang="en-US" dirty="0">
                <a:solidFill>
                  <a:srgbClr val="232B49"/>
                </a:solidFill>
                <a:latin typeface="Avenir Book" panose="02000503020000020003" pitchFamily="2" charset="0"/>
              </a:rPr>
              <a:t>Click here to edit master text</a:t>
            </a:r>
          </a:p>
          <a:p>
            <a:pPr marL="342900" lvl="2" indent="-342900">
              <a:lnSpc>
                <a:spcPct val="100000"/>
              </a:lnSpc>
              <a:spcBef>
                <a:spcPts val="0"/>
              </a:spcBef>
              <a:spcAft>
                <a:spcPts val="300"/>
              </a:spcAft>
              <a:buClr>
                <a:srgbClr val="9ACA3C"/>
              </a:buClr>
            </a:pPr>
            <a:r>
              <a:rPr lang="en-US" dirty="0">
                <a:solidFill>
                  <a:srgbClr val="232B49"/>
                </a:solidFill>
                <a:latin typeface="Avenir Book" panose="02000503020000020003" pitchFamily="2" charset="0"/>
              </a:rPr>
              <a:t>Click here to edit master text</a:t>
            </a:r>
          </a:p>
          <a:p>
            <a:pPr marL="0" lvl="2" indent="0">
              <a:lnSpc>
                <a:spcPct val="100000"/>
              </a:lnSpc>
              <a:spcBef>
                <a:spcPts val="0"/>
              </a:spcBef>
              <a:spcAft>
                <a:spcPts val="300"/>
              </a:spcAft>
              <a:buClr>
                <a:srgbClr val="9ACA3C"/>
              </a:buClr>
              <a:buNone/>
            </a:pPr>
            <a:endParaRPr lang="en-US" dirty="0">
              <a:solidFill>
                <a:srgbClr val="232B49"/>
              </a:solidFill>
              <a:latin typeface="Avenir Book" panose="02000503020000020003" pitchFamily="2" charset="0"/>
            </a:endParaRPr>
          </a:p>
          <a:p>
            <a:pPr marL="0" indent="0">
              <a:lnSpc>
                <a:spcPts val="2800"/>
              </a:lnSpc>
              <a:buNone/>
            </a:pPr>
            <a:endParaRPr lang="en-US" sz="2600" dirty="0">
              <a:solidFill>
                <a:srgbClr val="232B49"/>
              </a:solidFill>
              <a:latin typeface="Sofia Pro" pitchFamily="2" charset="0"/>
            </a:endParaRPr>
          </a:p>
        </p:txBody>
      </p:sp>
      <p:sp>
        <p:nvSpPr>
          <p:cNvPr id="9" name="Rectangle 8">
            <a:extLst>
              <a:ext uri="{FF2B5EF4-FFF2-40B4-BE49-F238E27FC236}">
                <a16:creationId xmlns:a16="http://schemas.microsoft.com/office/drawing/2014/main" id="{F4541A1E-8142-B09E-F2C7-D41707FA1C37}"/>
              </a:ext>
            </a:extLst>
          </p:cNvPr>
          <p:cNvSpPr/>
          <p:nvPr userDrawn="1"/>
        </p:nvSpPr>
        <p:spPr>
          <a:xfrm>
            <a:off x="1295135" y="3367820"/>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04FCF44-A1AF-5037-FB8F-E4EB94A5C1D2}"/>
              </a:ext>
            </a:extLst>
          </p:cNvPr>
          <p:cNvSpPr/>
          <p:nvPr userDrawn="1"/>
        </p:nvSpPr>
        <p:spPr>
          <a:xfrm>
            <a:off x="1295135" y="4478809"/>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5E2C173-FC96-8616-0048-CF97AE1B4ADC}"/>
              </a:ext>
            </a:extLst>
          </p:cNvPr>
          <p:cNvSpPr/>
          <p:nvPr userDrawn="1"/>
        </p:nvSpPr>
        <p:spPr>
          <a:xfrm>
            <a:off x="1295135" y="5657509"/>
            <a:ext cx="985805" cy="61180"/>
          </a:xfrm>
          <a:prstGeom prst="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id="{FEB9241E-E8B4-20EE-2140-05F602EFA2D4}"/>
              </a:ext>
            </a:extLst>
          </p:cNvPr>
          <p:cNvSpPr txBox="1">
            <a:spLocks/>
          </p:cNvSpPr>
          <p:nvPr userDrawn="1"/>
        </p:nvSpPr>
        <p:spPr>
          <a:xfrm>
            <a:off x="1180940" y="3716337"/>
            <a:ext cx="5609473" cy="5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Aft>
                <a:spcPts val="500"/>
              </a:spcAft>
              <a:buNone/>
            </a:pPr>
            <a:r>
              <a:rPr lang="en-US" sz="2600" dirty="0">
                <a:solidFill>
                  <a:srgbClr val="232B49"/>
                </a:solidFill>
                <a:latin typeface="Avenir Book" panose="02000503020000020003" pitchFamily="2" charset="0"/>
              </a:rPr>
              <a:t>Click here to edit master text</a:t>
            </a:r>
          </a:p>
        </p:txBody>
      </p:sp>
      <p:sp>
        <p:nvSpPr>
          <p:cNvPr id="13" name="Content Placeholder 4">
            <a:extLst>
              <a:ext uri="{FF2B5EF4-FFF2-40B4-BE49-F238E27FC236}">
                <a16:creationId xmlns:a16="http://schemas.microsoft.com/office/drawing/2014/main" id="{389C6208-3CF0-812A-CAA6-EBF43137852F}"/>
              </a:ext>
            </a:extLst>
          </p:cNvPr>
          <p:cNvSpPr txBox="1">
            <a:spLocks/>
          </p:cNvSpPr>
          <p:nvPr userDrawn="1"/>
        </p:nvSpPr>
        <p:spPr>
          <a:xfrm>
            <a:off x="1295135" y="4909436"/>
            <a:ext cx="5609473" cy="5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Aft>
                <a:spcPts val="500"/>
              </a:spcAft>
              <a:buNone/>
            </a:pPr>
            <a:r>
              <a:rPr lang="en-US" sz="2600" dirty="0">
                <a:solidFill>
                  <a:srgbClr val="232B49"/>
                </a:solidFill>
                <a:latin typeface="Avenir Book" panose="02000503020000020003" pitchFamily="2" charset="0"/>
              </a:rPr>
              <a:t>Click here to edit master text</a:t>
            </a:r>
          </a:p>
        </p:txBody>
      </p:sp>
    </p:spTree>
    <p:extLst>
      <p:ext uri="{BB962C8B-B14F-4D97-AF65-F5344CB8AC3E}">
        <p14:creationId xmlns:p14="http://schemas.microsoft.com/office/powerpoint/2010/main" val="18829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Bod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B08915-E049-EC51-7B10-9B747DD2B8B3}"/>
              </a:ext>
            </a:extLst>
          </p:cNvPr>
          <p:cNvSpPr>
            <a:spLocks noGrp="1"/>
          </p:cNvSpPr>
          <p:nvPr>
            <p:ph type="title"/>
          </p:nvPr>
        </p:nvSpPr>
        <p:spPr>
          <a:xfrm>
            <a:off x="838200" y="57548"/>
            <a:ext cx="10515600" cy="1325563"/>
          </a:xfrm>
        </p:spPr>
        <p:txBody>
          <a:bodyPr/>
          <a:lstStyle/>
          <a:p>
            <a:r>
              <a:rPr lang="en-US"/>
              <a:t>Click to edit Master title style</a:t>
            </a:r>
          </a:p>
        </p:txBody>
      </p:sp>
    </p:spTree>
    <p:extLst>
      <p:ext uri="{BB962C8B-B14F-4D97-AF65-F5344CB8AC3E}">
        <p14:creationId xmlns:p14="http://schemas.microsoft.com/office/powerpoint/2010/main" val="378941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8F03-C141-43C6-5773-5E0D07BD2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69F7B-5235-046D-5665-C5294BAF89E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DCD3F-5520-B93A-5DD9-3CF8760095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88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392-5285-D7CB-5B23-FFC766784124}"/>
              </a:ext>
            </a:extLst>
          </p:cNvPr>
          <p:cNvSpPr>
            <a:spLocks noGrp="1"/>
          </p:cNvSpPr>
          <p:nvPr>
            <p:ph type="title"/>
          </p:nvPr>
        </p:nvSpPr>
        <p:spPr>
          <a:xfrm>
            <a:off x="838200" y="10477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EA53C6-7A88-9630-1A00-F68B0A09AE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1C0E5-3CB1-795D-3FDC-E021AC508E5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39668-2FE9-9520-0505-D9B1E2F12BD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40EDA-D313-41DA-A010-BE1EA2AC59F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29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68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ircular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6F6D-487B-A965-F004-EF3F3D40D4E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5D2C413C-1546-5994-18E5-D3A82CD473D3}"/>
              </a:ext>
            </a:extLst>
          </p:cNvPr>
          <p:cNvSpPr/>
          <p:nvPr userDrawn="1"/>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a:extLst>
              <a:ext uri="{FF2B5EF4-FFF2-40B4-BE49-F238E27FC236}">
                <a16:creationId xmlns:a16="http://schemas.microsoft.com/office/drawing/2014/main" id="{99D9A1FA-9316-A7F7-B91B-4B2C41DE87D6}"/>
              </a:ext>
            </a:extLst>
          </p:cNvPr>
          <p:cNvSpPr txBox="1">
            <a:spLocks/>
          </p:cNvSpPr>
          <p:nvPr userDrawn="1"/>
        </p:nvSpPr>
        <p:spPr>
          <a:xfrm>
            <a:off x="1315232" y="2483262"/>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b="1" dirty="0">
                <a:solidFill>
                  <a:srgbClr val="232B49"/>
                </a:solidFill>
                <a:latin typeface="Avenir Heavy" panose="02000503020000020003" pitchFamily="2" charset="0"/>
              </a:rPr>
              <a:t>Click here</a:t>
            </a:r>
            <a:r>
              <a:rPr lang="en-US" sz="2600" dirty="0">
                <a:solidFill>
                  <a:srgbClr val="232B49"/>
                </a:solidFill>
                <a:latin typeface="Avenir Medium" panose="02000503020000020003" pitchFamily="2" charset="0"/>
              </a:rPr>
              <a:t> </a:t>
            </a:r>
            <a:r>
              <a:rPr lang="en-US" sz="2600" dirty="0">
                <a:solidFill>
                  <a:srgbClr val="232B49"/>
                </a:solidFill>
                <a:latin typeface="Avenir Book" panose="02000503020000020003" pitchFamily="2" charset="0"/>
              </a:rPr>
              <a:t>to edit master text</a:t>
            </a:r>
          </a:p>
          <a:p>
            <a:pPr marL="0" indent="0">
              <a:lnSpc>
                <a:spcPts val="2850"/>
              </a:lnSpc>
              <a:spcAft>
                <a:spcPts val="1500"/>
              </a:spcAft>
              <a:buNone/>
            </a:pPr>
            <a:r>
              <a:rPr lang="en-US" sz="2600" b="1" dirty="0">
                <a:solidFill>
                  <a:srgbClr val="232B49"/>
                </a:solidFill>
                <a:latin typeface="Avenir Heavy" panose="02000503020000020003" pitchFamily="2" charset="0"/>
              </a:rPr>
              <a:t>Click here </a:t>
            </a:r>
            <a:r>
              <a:rPr lang="en-US" sz="2600" dirty="0">
                <a:solidFill>
                  <a:srgbClr val="232B49"/>
                </a:solidFill>
                <a:latin typeface="Avenir Book" panose="02000503020000020003" pitchFamily="2" charset="0"/>
              </a:rPr>
              <a:t>to edit master text</a:t>
            </a:r>
          </a:p>
          <a:p>
            <a:pPr marL="0" indent="0">
              <a:lnSpc>
                <a:spcPts val="2850"/>
              </a:lnSpc>
              <a:spcAft>
                <a:spcPts val="1500"/>
              </a:spcAft>
              <a:buNone/>
            </a:pPr>
            <a:r>
              <a:rPr lang="en-US" sz="2600" dirty="0">
                <a:solidFill>
                  <a:srgbClr val="232B49"/>
                </a:solidFill>
                <a:latin typeface="Avenir Book" panose="02000503020000020003" pitchFamily="2" charset="0"/>
              </a:rPr>
              <a:t>Click here to edit master text</a:t>
            </a:r>
          </a:p>
          <a:p>
            <a:pPr marL="0" indent="0">
              <a:lnSpc>
                <a:spcPts val="2850"/>
              </a:lnSpc>
              <a:spcAft>
                <a:spcPts val="1500"/>
              </a:spcAft>
              <a:buNone/>
            </a:pPr>
            <a:r>
              <a:rPr lang="en-US" sz="2600" dirty="0">
                <a:solidFill>
                  <a:srgbClr val="232B49"/>
                </a:solidFill>
                <a:latin typeface="Avenir Book" panose="02000503020000020003" pitchFamily="2" charset="0"/>
              </a:rPr>
              <a:t>Click here to edit master text</a:t>
            </a:r>
          </a:p>
        </p:txBody>
      </p:sp>
      <p:sp>
        <p:nvSpPr>
          <p:cNvPr id="10" name="Oval 9">
            <a:extLst>
              <a:ext uri="{FF2B5EF4-FFF2-40B4-BE49-F238E27FC236}">
                <a16:creationId xmlns:a16="http://schemas.microsoft.com/office/drawing/2014/main" id="{8BB1EB2F-B987-DB4C-F122-1AB174E5F03A}"/>
              </a:ext>
            </a:extLst>
          </p:cNvPr>
          <p:cNvSpPr/>
          <p:nvPr userDrawn="1"/>
        </p:nvSpPr>
        <p:spPr>
          <a:xfrm>
            <a:off x="7107974" y="539013"/>
            <a:ext cx="4937760" cy="4937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picture via:</a:t>
            </a:r>
          </a:p>
          <a:p>
            <a:pPr algn="ctr"/>
            <a:r>
              <a:rPr lang="en-US" dirty="0"/>
              <a:t>Format Shape</a:t>
            </a:r>
          </a:p>
          <a:p>
            <a:pPr algn="ctr"/>
            <a:r>
              <a:rPr lang="en-US" dirty="0"/>
              <a:t>Shape Options</a:t>
            </a:r>
          </a:p>
          <a:p>
            <a:pPr algn="ctr"/>
            <a:r>
              <a:rPr lang="en-US" dirty="0"/>
              <a:t>Picture or Texture Fill</a:t>
            </a:r>
          </a:p>
          <a:p>
            <a:pPr algn="ctr"/>
            <a:r>
              <a:rPr lang="en-US" dirty="0"/>
              <a:t>Tips at:  https://youtu.be/L2VFN5DUgNI?si=M5IN44fJsCgFITdq</a:t>
            </a:r>
          </a:p>
        </p:txBody>
      </p:sp>
    </p:spTree>
    <p:extLst>
      <p:ext uri="{BB962C8B-B14F-4D97-AF65-F5344CB8AC3E}">
        <p14:creationId xmlns:p14="http://schemas.microsoft.com/office/powerpoint/2010/main" val="8056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sp>
        <p:nvSpPr>
          <p:cNvPr id="9" name="Rounded Rectangle 6">
            <a:extLst>
              <a:ext uri="{FF2B5EF4-FFF2-40B4-BE49-F238E27FC236}">
                <a16:creationId xmlns:a16="http://schemas.microsoft.com/office/drawing/2014/main" id="{D903B30E-61A5-92F1-3394-89CBD6D3A15C}"/>
              </a:ext>
            </a:extLst>
          </p:cNvPr>
          <p:cNvSpPr/>
          <p:nvPr userDrawn="1"/>
        </p:nvSpPr>
        <p:spPr>
          <a:xfrm>
            <a:off x="1310209"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Oval 9">
            <a:extLst>
              <a:ext uri="{FF2B5EF4-FFF2-40B4-BE49-F238E27FC236}">
                <a16:creationId xmlns:a16="http://schemas.microsoft.com/office/drawing/2014/main" id="{BE5ACFA5-8399-845C-BF5A-E5B81D97B933}"/>
              </a:ext>
            </a:extLst>
          </p:cNvPr>
          <p:cNvSpPr/>
          <p:nvPr userDrawn="1"/>
        </p:nvSpPr>
        <p:spPr>
          <a:xfrm>
            <a:off x="2224770"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94D04B5-61AF-9C82-F588-977997234B90}"/>
              </a:ext>
            </a:extLst>
          </p:cNvPr>
          <p:cNvSpPr txBox="1"/>
          <p:nvPr userDrawn="1"/>
        </p:nvSpPr>
        <p:spPr>
          <a:xfrm>
            <a:off x="1312419" y="3459307"/>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 </a:t>
            </a:r>
          </a:p>
          <a:p>
            <a:pPr algn="ctr">
              <a:lnSpc>
                <a:spcPct val="105000"/>
              </a:lnSpc>
            </a:pPr>
            <a:r>
              <a:rPr lang="en-US" sz="2000" b="1" dirty="0">
                <a:solidFill>
                  <a:srgbClr val="232B49"/>
                </a:solidFill>
                <a:latin typeface="Avenir Heavy" panose="02000503020000020003" pitchFamily="2" charset="0"/>
              </a:rPr>
              <a:t>Edit Master Text</a:t>
            </a:r>
          </a:p>
        </p:txBody>
      </p:sp>
      <p:sp>
        <p:nvSpPr>
          <p:cNvPr id="12" name="TextBox 11">
            <a:extLst>
              <a:ext uri="{FF2B5EF4-FFF2-40B4-BE49-F238E27FC236}">
                <a16:creationId xmlns:a16="http://schemas.microsoft.com/office/drawing/2014/main" id="{859C0606-0B66-9AD9-D0EB-553756C20B79}"/>
              </a:ext>
            </a:extLst>
          </p:cNvPr>
          <p:cNvSpPr txBox="1"/>
          <p:nvPr userDrawn="1"/>
        </p:nvSpPr>
        <p:spPr>
          <a:xfrm>
            <a:off x="1312418"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14" name="Rounded Rectangle 7">
            <a:extLst>
              <a:ext uri="{FF2B5EF4-FFF2-40B4-BE49-F238E27FC236}">
                <a16:creationId xmlns:a16="http://schemas.microsoft.com/office/drawing/2014/main" id="{F73A1EB0-F881-1D17-3D8A-FFD1DBBA5D13}"/>
              </a:ext>
            </a:extLst>
          </p:cNvPr>
          <p:cNvSpPr/>
          <p:nvPr userDrawn="1"/>
        </p:nvSpPr>
        <p:spPr>
          <a:xfrm>
            <a:off x="4643338"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Oval 14">
            <a:extLst>
              <a:ext uri="{FF2B5EF4-FFF2-40B4-BE49-F238E27FC236}">
                <a16:creationId xmlns:a16="http://schemas.microsoft.com/office/drawing/2014/main" id="{6B205C8E-1B30-6DEC-93EC-289A2F0B962B}"/>
              </a:ext>
            </a:extLst>
          </p:cNvPr>
          <p:cNvSpPr/>
          <p:nvPr userDrawn="1"/>
        </p:nvSpPr>
        <p:spPr>
          <a:xfrm>
            <a:off x="5546694"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AB9CCE6-3F71-3CD1-81F0-6F1EB39A43EA}"/>
              </a:ext>
            </a:extLst>
          </p:cNvPr>
          <p:cNvSpPr txBox="1"/>
          <p:nvPr userDrawn="1"/>
        </p:nvSpPr>
        <p:spPr>
          <a:xfrm>
            <a:off x="4643337" y="3459306"/>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a:t>
            </a:r>
          </a:p>
          <a:p>
            <a:pPr algn="ctr">
              <a:lnSpc>
                <a:spcPct val="105000"/>
              </a:lnSpc>
            </a:pPr>
            <a:r>
              <a:rPr lang="en-US" sz="2000" b="1" dirty="0">
                <a:solidFill>
                  <a:srgbClr val="232B49"/>
                </a:solidFill>
                <a:latin typeface="Avenir Heavy" panose="02000503020000020003" pitchFamily="2" charset="0"/>
              </a:rPr>
              <a:t>Edit Master Text</a:t>
            </a:r>
          </a:p>
        </p:txBody>
      </p:sp>
      <p:sp>
        <p:nvSpPr>
          <p:cNvPr id="17" name="TextBox 16">
            <a:extLst>
              <a:ext uri="{FF2B5EF4-FFF2-40B4-BE49-F238E27FC236}">
                <a16:creationId xmlns:a16="http://schemas.microsoft.com/office/drawing/2014/main" id="{BD083FF7-0BE8-F55A-1CB7-CC1DDC07FDCE}"/>
              </a:ext>
            </a:extLst>
          </p:cNvPr>
          <p:cNvSpPr txBox="1"/>
          <p:nvPr userDrawn="1"/>
        </p:nvSpPr>
        <p:spPr>
          <a:xfrm>
            <a:off x="4643336"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18" name="Rounded Rectangle 16">
            <a:extLst>
              <a:ext uri="{FF2B5EF4-FFF2-40B4-BE49-F238E27FC236}">
                <a16:creationId xmlns:a16="http://schemas.microsoft.com/office/drawing/2014/main" id="{2D6593AD-FF75-FE8D-C28B-45AEF63C937B}"/>
              </a:ext>
            </a:extLst>
          </p:cNvPr>
          <p:cNvSpPr/>
          <p:nvPr userDrawn="1"/>
        </p:nvSpPr>
        <p:spPr>
          <a:xfrm>
            <a:off x="7993812" y="2354734"/>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Oval 18">
            <a:extLst>
              <a:ext uri="{FF2B5EF4-FFF2-40B4-BE49-F238E27FC236}">
                <a16:creationId xmlns:a16="http://schemas.microsoft.com/office/drawing/2014/main" id="{21FA8648-71B6-4744-DA18-28364A4507F9}"/>
              </a:ext>
            </a:extLst>
          </p:cNvPr>
          <p:cNvSpPr/>
          <p:nvPr userDrawn="1"/>
        </p:nvSpPr>
        <p:spPr>
          <a:xfrm>
            <a:off x="8897168" y="2069068"/>
            <a:ext cx="1050633" cy="1050633"/>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B455CC0-427B-5B4C-E4AA-D80DABA459FA}"/>
              </a:ext>
            </a:extLst>
          </p:cNvPr>
          <p:cNvSpPr txBox="1"/>
          <p:nvPr userDrawn="1"/>
        </p:nvSpPr>
        <p:spPr>
          <a:xfrm>
            <a:off x="7993811" y="3459306"/>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 </a:t>
            </a:r>
          </a:p>
          <a:p>
            <a:pPr algn="ctr">
              <a:lnSpc>
                <a:spcPct val="105000"/>
              </a:lnSpc>
            </a:pPr>
            <a:r>
              <a:rPr lang="en-US" sz="2000" b="1" dirty="0">
                <a:solidFill>
                  <a:srgbClr val="232B49"/>
                </a:solidFill>
                <a:latin typeface="Avenir Heavy" panose="02000503020000020003" pitchFamily="2" charset="0"/>
              </a:rPr>
              <a:t>Edit Master Text</a:t>
            </a:r>
          </a:p>
        </p:txBody>
      </p:sp>
      <p:sp>
        <p:nvSpPr>
          <p:cNvPr id="21" name="TextBox 20">
            <a:extLst>
              <a:ext uri="{FF2B5EF4-FFF2-40B4-BE49-F238E27FC236}">
                <a16:creationId xmlns:a16="http://schemas.microsoft.com/office/drawing/2014/main" id="{04BB6A51-FFE9-AE62-9EFB-041A5EBC314E}"/>
              </a:ext>
            </a:extLst>
          </p:cNvPr>
          <p:cNvSpPr txBox="1"/>
          <p:nvPr userDrawn="1"/>
        </p:nvSpPr>
        <p:spPr>
          <a:xfrm>
            <a:off x="7993810"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24" name="Title 1">
            <a:extLst>
              <a:ext uri="{FF2B5EF4-FFF2-40B4-BE49-F238E27FC236}">
                <a16:creationId xmlns:a16="http://schemas.microsoft.com/office/drawing/2014/main" id="{2A0A7273-F06B-9B23-D701-69A9D978C736}"/>
              </a:ext>
            </a:extLst>
          </p:cNvPr>
          <p:cNvSpPr>
            <a:spLocks noGrp="1"/>
          </p:cNvSpPr>
          <p:nvPr>
            <p:ph type="title"/>
          </p:nvPr>
        </p:nvSpPr>
        <p:spPr>
          <a:xfrm>
            <a:off x="838200" y="57548"/>
            <a:ext cx="10515600" cy="1325563"/>
          </a:xfrm>
        </p:spPr>
        <p:txBody>
          <a:bodyPr/>
          <a:lstStyle/>
          <a:p>
            <a:r>
              <a:rPr lang="en-US"/>
              <a:t>Click to edit Master title style</a:t>
            </a:r>
          </a:p>
        </p:txBody>
      </p:sp>
    </p:spTree>
    <p:extLst>
      <p:ext uri="{BB962C8B-B14F-4D97-AF65-F5344CB8AC3E}">
        <p14:creationId xmlns:p14="http://schemas.microsoft.com/office/powerpoint/2010/main" val="36242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4484D7-F6AD-5F26-0AA8-BDF20EEDCDD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Placeholder 1">
            <a:extLst>
              <a:ext uri="{FF2B5EF4-FFF2-40B4-BE49-F238E27FC236}">
                <a16:creationId xmlns:a16="http://schemas.microsoft.com/office/drawing/2014/main" id="{9486ABC1-9946-97EB-F1D3-F44566ED634A}"/>
              </a:ext>
            </a:extLst>
          </p:cNvPr>
          <p:cNvSpPr>
            <a:spLocks noGrp="1"/>
          </p:cNvSpPr>
          <p:nvPr>
            <p:ph type="title"/>
          </p:nvPr>
        </p:nvSpPr>
        <p:spPr>
          <a:xfrm>
            <a:off x="838200" y="5754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803839-81CA-49F7-6F97-130621462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68516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94B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B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B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B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B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hyperlink" Target="employees.concernhealth.com" TargetMode="Externa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9.jpe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employees.concernhealth.com/articles/get-to-know-concern-vide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eg"/><Relationship Id="rId7" Type="http://schemas.microsoft.com/office/2007/relationships/hdphoto" Target="../media/hdphoto2.wdp"/><Relationship Id="rId12"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B0C6F7-3E27-D4E0-825F-BBB32ECE4C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 y="-1"/>
            <a:ext cx="12192000" cy="6858000"/>
          </a:xfrm>
          <a:prstGeom prst="rect">
            <a:avLst/>
          </a:prstGeom>
        </p:spPr>
      </p:pic>
      <p:sp>
        <p:nvSpPr>
          <p:cNvPr id="7" name="TextBox 6">
            <a:extLst>
              <a:ext uri="{FF2B5EF4-FFF2-40B4-BE49-F238E27FC236}">
                <a16:creationId xmlns:a16="http://schemas.microsoft.com/office/drawing/2014/main" id="{0EAB913E-0BF5-9A71-A256-C9244687A996}"/>
              </a:ext>
            </a:extLst>
          </p:cNvPr>
          <p:cNvSpPr txBox="1"/>
          <p:nvPr/>
        </p:nvSpPr>
        <p:spPr>
          <a:xfrm>
            <a:off x="724996" y="4599964"/>
            <a:ext cx="7724738" cy="1656864"/>
          </a:xfrm>
          <a:prstGeom prst="rect">
            <a:avLst/>
          </a:prstGeom>
          <a:noFill/>
        </p:spPr>
        <p:txBody>
          <a:bodyPr wrap="square" rtlCol="0">
            <a:spAutoFit/>
          </a:bodyPr>
          <a:lstStyle/>
          <a:p>
            <a:pPr>
              <a:lnSpc>
                <a:spcPts val="6100"/>
              </a:lnSpc>
            </a:pPr>
            <a:r>
              <a:rPr lang="en-US" sz="5500" dirty="0">
                <a:solidFill>
                  <a:schemeClr val="bg1"/>
                </a:solidFill>
                <a:latin typeface="Avenir Book" panose="02000503020000020003" pitchFamily="2" charset="0"/>
              </a:rPr>
              <a:t>Your Mental </a:t>
            </a:r>
            <a:br>
              <a:rPr lang="en-US" sz="5500" dirty="0">
                <a:solidFill>
                  <a:schemeClr val="bg1"/>
                </a:solidFill>
                <a:latin typeface="Avenir Book" panose="02000503020000020003" pitchFamily="2" charset="0"/>
              </a:rPr>
            </a:br>
            <a:r>
              <a:rPr lang="en-US" sz="5500" dirty="0">
                <a:solidFill>
                  <a:schemeClr val="bg1"/>
                </a:solidFill>
                <a:latin typeface="Avenir Book" panose="02000503020000020003" pitchFamily="2" charset="0"/>
              </a:rPr>
              <a:t>Wellbeing </a:t>
            </a:r>
            <a:r>
              <a:rPr lang="en-US" sz="5500" b="1" dirty="0">
                <a:solidFill>
                  <a:schemeClr val="bg1"/>
                </a:solidFill>
                <a:latin typeface="Avenir Heavy" panose="02000503020000020003" pitchFamily="2" charset="0"/>
              </a:rPr>
              <a:t>Partner</a:t>
            </a:r>
          </a:p>
        </p:txBody>
      </p:sp>
      <p:pic>
        <p:nvPicPr>
          <p:cNvPr id="15" name="Picture 14" descr="A black and white logo&#10;&#10;Description automatically generated">
            <a:extLst>
              <a:ext uri="{FF2B5EF4-FFF2-40B4-BE49-F238E27FC236}">
                <a16:creationId xmlns:a16="http://schemas.microsoft.com/office/drawing/2014/main" id="{0B308EB9-2CBC-8345-3938-268ECD71E9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4498" y="641174"/>
            <a:ext cx="2781298" cy="853088"/>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E7D6C531-0A11-FC3B-7FD6-E7D2F1EE9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61" y="328150"/>
            <a:ext cx="3759393" cy="1273240"/>
          </a:xfrm>
          <a:prstGeom prst="rect">
            <a:avLst/>
          </a:prstGeom>
        </p:spPr>
      </p:pic>
    </p:spTree>
    <p:extLst>
      <p:ext uri="{BB962C8B-B14F-4D97-AF65-F5344CB8AC3E}">
        <p14:creationId xmlns:p14="http://schemas.microsoft.com/office/powerpoint/2010/main" val="286497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1B15-E5C2-64A2-FEBB-C8A686AE1CD4}"/>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AA8A9256-3E9A-498A-11FE-AA8EB89ED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erson holding a coffee cup and talking on a cell phone&#10;&#10;Description automatically generated">
            <a:extLst>
              <a:ext uri="{FF2B5EF4-FFF2-40B4-BE49-F238E27FC236}">
                <a16:creationId xmlns:a16="http://schemas.microsoft.com/office/drawing/2014/main" id="{117443B3-EF4E-FA07-38B7-F127DF4AA4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409" y="579352"/>
            <a:ext cx="4907047" cy="4907047"/>
          </a:xfrm>
          <a:prstGeom prst="ellipse">
            <a:avLst/>
          </a:prstGeom>
        </p:spPr>
      </p:pic>
      <p:sp>
        <p:nvSpPr>
          <p:cNvPr id="2" name="Title 3">
            <a:extLst>
              <a:ext uri="{FF2B5EF4-FFF2-40B4-BE49-F238E27FC236}">
                <a16:creationId xmlns:a16="http://schemas.microsoft.com/office/drawing/2014/main" id="{B4B3AB21-E6C2-7F15-84B3-ADE1E3AC932B}"/>
              </a:ext>
            </a:extLst>
          </p:cNvPr>
          <p:cNvSpPr txBox="1">
            <a:spLocks/>
          </p:cNvSpPr>
          <p:nvPr/>
        </p:nvSpPr>
        <p:spPr>
          <a:xfrm>
            <a:off x="1172850" y="479052"/>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Personal Coaching </a:t>
            </a:r>
            <a:r>
              <a:rPr lang="en-US" sz="3200" dirty="0">
                <a:solidFill>
                  <a:schemeClr val="bg1"/>
                </a:solidFill>
                <a:latin typeface="Avenir Book" panose="02000503020000020003" pitchFamily="2" charset="0"/>
              </a:rPr>
              <a:t>to Achieve Goals</a:t>
            </a:r>
          </a:p>
        </p:txBody>
      </p:sp>
      <p:sp>
        <p:nvSpPr>
          <p:cNvPr id="6" name="Content Placeholder 4">
            <a:extLst>
              <a:ext uri="{FF2B5EF4-FFF2-40B4-BE49-F238E27FC236}">
                <a16:creationId xmlns:a16="http://schemas.microsoft.com/office/drawing/2014/main" id="{3D57172C-281F-1CEF-F0AD-6B60B932AD7B}"/>
              </a:ext>
            </a:extLst>
          </p:cNvPr>
          <p:cNvSpPr txBox="1">
            <a:spLocks/>
          </p:cNvSpPr>
          <p:nvPr/>
        </p:nvSpPr>
        <p:spPr>
          <a:xfrm>
            <a:off x="1180941" y="1900644"/>
            <a:ext cx="5782923"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300" dirty="0">
                <a:solidFill>
                  <a:srgbClr val="232B49"/>
                </a:solidFill>
                <a:latin typeface="Avenir Book" panose="02000503020000020003" pitchFamily="2" charset="0"/>
              </a:rPr>
              <a:t>Four, 30-minute telephone sessions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with an experienced, certified coach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to learn new skills</a:t>
            </a:r>
          </a:p>
          <a:p>
            <a:pPr marL="0" indent="0">
              <a:lnSpc>
                <a:spcPct val="110000"/>
              </a:lnSpc>
              <a:spcBef>
                <a:spcPts val="3500"/>
              </a:spcBef>
              <a:buNone/>
            </a:pPr>
            <a:r>
              <a:rPr lang="en-US" sz="2300" b="1" dirty="0">
                <a:solidFill>
                  <a:srgbClr val="232B49"/>
                </a:solidFill>
                <a:latin typeface="Avenir Heavy" panose="02000503020000020003" pitchFamily="2" charset="0"/>
              </a:rPr>
              <a:t>Personal growth:</a:t>
            </a:r>
            <a:r>
              <a:rPr lang="en-US" sz="2300" dirty="0">
                <a:solidFill>
                  <a:srgbClr val="232B49"/>
                </a:solidFill>
                <a:latin typeface="Avenir Medium" panose="02000503020000020003" pitchFamily="2" charset="0"/>
              </a:rPr>
              <a:t> </a:t>
            </a:r>
            <a:r>
              <a:rPr lang="en-US" sz="2300" dirty="0">
                <a:solidFill>
                  <a:srgbClr val="232B49"/>
                </a:solidFill>
                <a:latin typeface="Avenir Book" panose="02000503020000020003" pitchFamily="2" charset="0"/>
              </a:rPr>
              <a:t>Reduce stress,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improve sleep, weight management,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healthier habits</a:t>
            </a:r>
          </a:p>
          <a:p>
            <a:pPr marL="0" indent="0">
              <a:lnSpc>
                <a:spcPct val="110000"/>
              </a:lnSpc>
              <a:spcBef>
                <a:spcPts val="3500"/>
              </a:spcBef>
              <a:buNone/>
            </a:pPr>
            <a:r>
              <a:rPr lang="en-US" sz="2300" b="1" dirty="0">
                <a:solidFill>
                  <a:srgbClr val="232B49"/>
                </a:solidFill>
                <a:latin typeface="Avenir Heavy" panose="02000503020000020003" pitchFamily="2" charset="0"/>
              </a:rPr>
              <a:t>Professional growth:</a:t>
            </a:r>
            <a:r>
              <a:rPr lang="en-US" sz="2300" dirty="0">
                <a:solidFill>
                  <a:srgbClr val="232B49"/>
                </a:solidFill>
                <a:latin typeface="Avenir Medium" panose="02000503020000020003" pitchFamily="2" charset="0"/>
              </a:rPr>
              <a:t> </a:t>
            </a:r>
            <a:r>
              <a:rPr lang="en-US" sz="2300" dirty="0">
                <a:solidFill>
                  <a:srgbClr val="232B49"/>
                </a:solidFill>
                <a:latin typeface="Avenir Book" panose="02000503020000020003" pitchFamily="2" charset="0"/>
              </a:rPr>
              <a:t>Work-life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balance, manage burnout, improve</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time management and mental fitness</a:t>
            </a:r>
          </a:p>
        </p:txBody>
      </p:sp>
      <p:sp>
        <p:nvSpPr>
          <p:cNvPr id="7" name="Rectangle 6">
            <a:extLst>
              <a:ext uri="{FF2B5EF4-FFF2-40B4-BE49-F238E27FC236}">
                <a16:creationId xmlns:a16="http://schemas.microsoft.com/office/drawing/2014/main" id="{D68FD3AB-101E-0034-3F8D-255FD554DE6D}"/>
              </a:ext>
            </a:extLst>
          </p:cNvPr>
          <p:cNvSpPr/>
          <p:nvPr/>
        </p:nvSpPr>
        <p:spPr>
          <a:xfrm>
            <a:off x="1281175" y="3301208"/>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CC5A47-74C2-EA47-B210-CFA692F2A1C5}"/>
              </a:ext>
            </a:extLst>
          </p:cNvPr>
          <p:cNvSpPr/>
          <p:nvPr/>
        </p:nvSpPr>
        <p:spPr>
          <a:xfrm>
            <a:off x="1281174" y="4889005"/>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3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492-EA21-5173-1C23-F3B53531A325}"/>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7AA9A794-C2A4-2D23-712E-FD9F4DC02B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erson holding a child&#10;&#10;Description automatically generated">
            <a:extLst>
              <a:ext uri="{FF2B5EF4-FFF2-40B4-BE49-F238E27FC236}">
                <a16:creationId xmlns:a16="http://schemas.microsoft.com/office/drawing/2014/main" id="{4EA0EDEA-0FD1-DBC9-A882-CD0C025709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75714" y="545834"/>
            <a:ext cx="4962999" cy="4962999"/>
          </a:xfrm>
          <a:prstGeom prst="ellipse">
            <a:avLst/>
          </a:prstGeom>
        </p:spPr>
      </p:pic>
      <p:sp>
        <p:nvSpPr>
          <p:cNvPr id="6" name="Content Placeholder 4">
            <a:extLst>
              <a:ext uri="{FF2B5EF4-FFF2-40B4-BE49-F238E27FC236}">
                <a16:creationId xmlns:a16="http://schemas.microsoft.com/office/drawing/2014/main" id="{B5748884-B3D6-8B25-2ED0-E9E59501286A}"/>
              </a:ext>
            </a:extLst>
          </p:cNvPr>
          <p:cNvSpPr txBox="1">
            <a:spLocks/>
          </p:cNvSpPr>
          <p:nvPr/>
        </p:nvSpPr>
        <p:spPr>
          <a:xfrm>
            <a:off x="1180940" y="1918062"/>
            <a:ext cx="6047173"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300" dirty="0">
                <a:solidFill>
                  <a:srgbClr val="232B49"/>
                </a:solidFill>
                <a:latin typeface="Avenir Book" panose="02000503020000020003" pitchFamily="2" charset="0"/>
              </a:rPr>
              <a:t>Three telephone sessions with an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experienced coach emphasizing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proactive vs. reactive parenting</a:t>
            </a:r>
          </a:p>
          <a:p>
            <a:pPr marL="0" indent="0">
              <a:lnSpc>
                <a:spcPct val="110000"/>
              </a:lnSpc>
              <a:spcBef>
                <a:spcPts val="3500"/>
              </a:spcBef>
              <a:buNone/>
            </a:pPr>
            <a:r>
              <a:rPr lang="en-US" sz="2300" b="1" dirty="0">
                <a:solidFill>
                  <a:srgbClr val="232B49"/>
                </a:solidFill>
                <a:latin typeface="Avenir Heavy" panose="02000503020000020003" pitchFamily="2" charset="0"/>
              </a:rPr>
              <a:t>Positive, nonjudgmental approach</a:t>
            </a:r>
            <a:r>
              <a:rPr lang="en-US" sz="2300" dirty="0">
                <a:solidFill>
                  <a:srgbClr val="232B49"/>
                </a:solidFill>
                <a:latin typeface="Avenir Book" panose="02000503020000020003" pitchFamily="2" charset="0"/>
              </a:rPr>
              <a:t>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suitable for children of all ages</a:t>
            </a:r>
          </a:p>
          <a:p>
            <a:pPr marL="0" indent="0">
              <a:lnSpc>
                <a:spcPct val="110000"/>
              </a:lnSpc>
              <a:spcBef>
                <a:spcPts val="3500"/>
              </a:spcBef>
              <a:buNone/>
            </a:pPr>
            <a:r>
              <a:rPr lang="en-US" sz="2300" b="1" dirty="0">
                <a:solidFill>
                  <a:srgbClr val="232B49"/>
                </a:solidFill>
                <a:latin typeface="Avenir Heavy" panose="02000503020000020003" pitchFamily="2" charset="0"/>
              </a:rPr>
              <a:t>Better understand </a:t>
            </a:r>
            <a:r>
              <a:rPr lang="en-US" sz="2300" dirty="0">
                <a:solidFill>
                  <a:srgbClr val="232B49"/>
                </a:solidFill>
                <a:latin typeface="Avenir Book" panose="02000503020000020003" pitchFamily="2" charset="0"/>
              </a:rPr>
              <a:t>and</a:t>
            </a:r>
            <a:r>
              <a:rPr lang="en-US" sz="2300" b="1" dirty="0">
                <a:solidFill>
                  <a:srgbClr val="232B49"/>
                </a:solidFill>
                <a:latin typeface="Avenir Heavy" panose="02000503020000020003" pitchFamily="2" charset="0"/>
              </a:rPr>
              <a:t> address challenges </a:t>
            </a:r>
            <a:br>
              <a:rPr lang="en-US" sz="2300" b="1" dirty="0">
                <a:solidFill>
                  <a:srgbClr val="232B49"/>
                </a:solidFill>
                <a:latin typeface="Avenir Heavy" panose="02000503020000020003" pitchFamily="2" charset="0"/>
              </a:rPr>
            </a:br>
            <a:r>
              <a:rPr lang="en-US" sz="2300" dirty="0">
                <a:solidFill>
                  <a:srgbClr val="232B49"/>
                </a:solidFill>
                <a:latin typeface="Avenir Book" panose="02000503020000020003" pitchFamily="2" charset="0"/>
              </a:rPr>
              <a:t>with child development &amp; behavior,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pre-teen issues, screen time, social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anxiety and cyberbullying</a:t>
            </a:r>
          </a:p>
        </p:txBody>
      </p:sp>
      <p:sp>
        <p:nvSpPr>
          <p:cNvPr id="7" name="Rectangle 6">
            <a:extLst>
              <a:ext uri="{FF2B5EF4-FFF2-40B4-BE49-F238E27FC236}">
                <a16:creationId xmlns:a16="http://schemas.microsoft.com/office/drawing/2014/main" id="{0BF9D26B-01FE-1F0F-76E1-BB8B0F12A4D0}"/>
              </a:ext>
            </a:extLst>
          </p:cNvPr>
          <p:cNvSpPr/>
          <p:nvPr/>
        </p:nvSpPr>
        <p:spPr>
          <a:xfrm>
            <a:off x="1281175" y="3318626"/>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15A1DD-970E-6FE9-F500-AC7D68EB7AB1}"/>
              </a:ext>
            </a:extLst>
          </p:cNvPr>
          <p:cNvSpPr/>
          <p:nvPr/>
        </p:nvSpPr>
        <p:spPr>
          <a:xfrm>
            <a:off x="1281174" y="4531952"/>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a:extLst>
              <a:ext uri="{FF2B5EF4-FFF2-40B4-BE49-F238E27FC236}">
                <a16:creationId xmlns:a16="http://schemas.microsoft.com/office/drawing/2014/main" id="{15EB5EE1-B532-842A-D6EC-963B245800F0}"/>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Parent Coaching</a:t>
            </a:r>
            <a:br>
              <a:rPr lang="en-US" sz="3200" dirty="0">
                <a:solidFill>
                  <a:schemeClr val="bg1"/>
                </a:solidFill>
                <a:latin typeface="Avenir Light" panose="020B0402020203020204" pitchFamily="34" charset="77"/>
              </a:rPr>
            </a:br>
            <a:r>
              <a:rPr lang="en-US" sz="3200" dirty="0">
                <a:solidFill>
                  <a:schemeClr val="bg1"/>
                </a:solidFill>
                <a:latin typeface="Avenir Book" panose="02000503020000020003" pitchFamily="2" charset="0"/>
              </a:rPr>
              <a:t>to Enrich Relationships</a:t>
            </a:r>
          </a:p>
        </p:txBody>
      </p:sp>
    </p:spTree>
    <p:extLst>
      <p:ext uri="{BB962C8B-B14F-4D97-AF65-F5344CB8AC3E}">
        <p14:creationId xmlns:p14="http://schemas.microsoft.com/office/powerpoint/2010/main" val="166363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536F-6A78-E82F-48C7-CF16B3D37B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AEFF8B-5518-8EC3-1B49-BDBAAEE0B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4" name="Title 3">
            <a:extLst>
              <a:ext uri="{FF2B5EF4-FFF2-40B4-BE49-F238E27FC236}">
                <a16:creationId xmlns:a16="http://schemas.microsoft.com/office/drawing/2014/main" id="{6B58B557-1AE2-93BD-4E6D-0D191A2250AF}"/>
              </a:ext>
            </a:extLst>
          </p:cNvPr>
          <p:cNvSpPr txBox="1">
            <a:spLocks/>
          </p:cNvSpPr>
          <p:nvPr/>
        </p:nvSpPr>
        <p:spPr>
          <a:xfrm>
            <a:off x="1044422" y="469033"/>
            <a:ext cx="5051578"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Guided Mindfulness </a:t>
            </a:r>
            <a:r>
              <a:rPr lang="en-US" sz="3200" dirty="0">
                <a:solidFill>
                  <a:schemeClr val="bg1"/>
                </a:solidFill>
                <a:latin typeface="Avenir Book" panose="02000503020000020003" pitchFamily="2" charset="0"/>
              </a:rPr>
              <a:t>with</a:t>
            </a:r>
            <a:endParaRPr lang="en-US" sz="3200" b="1" dirty="0">
              <a:solidFill>
                <a:schemeClr val="bg1"/>
              </a:solidFill>
              <a:latin typeface="Avenir Heavy" panose="02000503020000020003" pitchFamily="2" charset="0"/>
            </a:endParaRPr>
          </a:p>
        </p:txBody>
      </p:sp>
      <p:sp>
        <p:nvSpPr>
          <p:cNvPr id="5" name="Content Placeholder 4">
            <a:extLst>
              <a:ext uri="{FF2B5EF4-FFF2-40B4-BE49-F238E27FC236}">
                <a16:creationId xmlns:a16="http://schemas.microsoft.com/office/drawing/2014/main" id="{F85DB8E0-C154-1791-9010-858307DD6C1B}"/>
              </a:ext>
            </a:extLst>
          </p:cNvPr>
          <p:cNvSpPr txBox="1">
            <a:spLocks/>
          </p:cNvSpPr>
          <p:nvPr/>
        </p:nvSpPr>
        <p:spPr>
          <a:xfrm>
            <a:off x="1044422" y="1860797"/>
            <a:ext cx="5707508" cy="2349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200" dirty="0">
                <a:solidFill>
                  <a:srgbClr val="232B49"/>
                </a:solidFill>
                <a:latin typeface="Avenir Book" panose="02000503020000020003" pitchFamily="2" charset="0"/>
              </a:rPr>
              <a:t>Easy to use on-demand and live programs help build sustainable life-changing skills that improve mental and physical wellbeing</a:t>
            </a:r>
          </a:p>
        </p:txBody>
      </p:sp>
      <p:sp>
        <p:nvSpPr>
          <p:cNvPr id="8" name="Content Placeholder 4">
            <a:extLst>
              <a:ext uri="{FF2B5EF4-FFF2-40B4-BE49-F238E27FC236}">
                <a16:creationId xmlns:a16="http://schemas.microsoft.com/office/drawing/2014/main" id="{DD72D07A-842E-1EAF-088B-CA7BD4997681}"/>
              </a:ext>
            </a:extLst>
          </p:cNvPr>
          <p:cNvSpPr txBox="1">
            <a:spLocks/>
          </p:cNvSpPr>
          <p:nvPr/>
        </p:nvSpPr>
        <p:spPr>
          <a:xfrm>
            <a:off x="1044422" y="3557612"/>
            <a:ext cx="7492416" cy="881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Meditative breathing practices, awareness,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being present</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Kindness, compassion, gratitude</a:t>
            </a:r>
          </a:p>
          <a:p>
            <a:pPr marL="342900" lvl="2" indent="-342900">
              <a:lnSpc>
                <a:spcPct val="114000"/>
              </a:lnSpc>
              <a:spcBef>
                <a:spcPts val="0"/>
              </a:spcBef>
              <a:spcAft>
                <a:spcPts val="600"/>
              </a:spcAft>
              <a:buClr>
                <a:srgbClr val="9ACA3C"/>
              </a:buClr>
            </a:pPr>
            <a:r>
              <a:rPr lang="en-US" dirty="0">
                <a:solidFill>
                  <a:srgbClr val="232B49"/>
                </a:solidFill>
                <a:latin typeface="Avenir Book" panose="02000503020000020003" pitchFamily="2" charset="0"/>
              </a:rPr>
              <a:t>Stress, sleep, burnout</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Relationships, grief, loss</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Chronic pain, weight loss, diabetes, smoking cessation</a:t>
            </a:r>
          </a:p>
          <a:p>
            <a:pPr marL="0" indent="0">
              <a:lnSpc>
                <a:spcPts val="2800"/>
              </a:lnSpc>
              <a:buNone/>
            </a:pPr>
            <a:endParaRPr lang="en-US" sz="2600" dirty="0">
              <a:solidFill>
                <a:srgbClr val="232B49"/>
              </a:solidFill>
              <a:latin typeface="Sofia Pro" pitchFamily="2" charset="0"/>
            </a:endParaRPr>
          </a:p>
        </p:txBody>
      </p:sp>
      <p:pic>
        <p:nvPicPr>
          <p:cNvPr id="6" name="Picture 5" descr="A logo with white text&#10;&#10;Description automatically generated">
            <a:extLst>
              <a:ext uri="{FF2B5EF4-FFF2-40B4-BE49-F238E27FC236}">
                <a16:creationId xmlns:a16="http://schemas.microsoft.com/office/drawing/2014/main" id="{E697779B-190A-5846-C8ED-413A561AB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0588" y="303663"/>
            <a:ext cx="1549834" cy="838512"/>
          </a:xfrm>
          <a:prstGeom prst="rect">
            <a:avLst/>
          </a:prstGeom>
        </p:spPr>
      </p:pic>
      <p:sp>
        <p:nvSpPr>
          <p:cNvPr id="11" name="Rectangle 10">
            <a:extLst>
              <a:ext uri="{FF2B5EF4-FFF2-40B4-BE49-F238E27FC236}">
                <a16:creationId xmlns:a16="http://schemas.microsoft.com/office/drawing/2014/main" id="{AB382790-2E3E-A8C9-972A-0D0EB2D78590}"/>
              </a:ext>
            </a:extLst>
          </p:cNvPr>
          <p:cNvSpPr/>
          <p:nvPr/>
        </p:nvSpPr>
        <p:spPr>
          <a:xfrm>
            <a:off x="1142186" y="3269449"/>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erson sitting in a chair&#10;&#10;Description automatically generated">
            <a:extLst>
              <a:ext uri="{FF2B5EF4-FFF2-40B4-BE49-F238E27FC236}">
                <a16:creationId xmlns:a16="http://schemas.microsoft.com/office/drawing/2014/main" id="{04ACA214-6197-B93E-F3F1-BE0134D28E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19755" y="581851"/>
            <a:ext cx="4907046" cy="4907046"/>
          </a:xfrm>
          <a:prstGeom prst="ellipse">
            <a:avLst/>
          </a:prstGeom>
        </p:spPr>
      </p:pic>
    </p:spTree>
    <p:extLst>
      <p:ext uri="{BB962C8B-B14F-4D97-AF65-F5344CB8AC3E}">
        <p14:creationId xmlns:p14="http://schemas.microsoft.com/office/powerpoint/2010/main" val="71914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ouch&#10;&#10;Description automatically generated">
            <a:extLst>
              <a:ext uri="{FF2B5EF4-FFF2-40B4-BE49-F238E27FC236}">
                <a16:creationId xmlns:a16="http://schemas.microsoft.com/office/drawing/2014/main" id="{46C7061E-44B1-0B20-BB92-D173D908E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46811" y="24928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dirty="0">
                <a:solidFill>
                  <a:srgbClr val="232B49"/>
                </a:solidFill>
                <a:latin typeface="Avenir Book" panose="02000503020000020003" pitchFamily="2" charset="0"/>
              </a:rPr>
              <a:t>Financial consultations</a:t>
            </a:r>
          </a:p>
          <a:p>
            <a:pPr marL="0" indent="0">
              <a:lnSpc>
                <a:spcPts val="2850"/>
              </a:lnSpc>
              <a:spcAft>
                <a:spcPts val="1500"/>
              </a:spcAft>
              <a:buNone/>
            </a:pPr>
            <a:r>
              <a:rPr lang="en-US" sz="2600" dirty="0">
                <a:solidFill>
                  <a:srgbClr val="232B49"/>
                </a:solidFill>
                <a:latin typeface="Avenir Book" panose="02000503020000020003" pitchFamily="2" charset="0"/>
              </a:rPr>
              <a:t>Legal consultations</a:t>
            </a:r>
          </a:p>
          <a:p>
            <a:pPr marL="0" indent="0">
              <a:lnSpc>
                <a:spcPts val="2850"/>
              </a:lnSpc>
              <a:spcAft>
                <a:spcPts val="1500"/>
              </a:spcAft>
              <a:buNone/>
            </a:pPr>
            <a:r>
              <a:rPr lang="en-US" sz="2600" dirty="0">
                <a:solidFill>
                  <a:srgbClr val="232B49"/>
                </a:solidFill>
                <a:latin typeface="Avenir Book" panose="02000503020000020003" pitchFamily="2" charset="0"/>
              </a:rPr>
              <a:t>Identity theft response and prevention resources</a:t>
            </a:r>
          </a:p>
          <a:p>
            <a:pPr marL="0" indent="0">
              <a:lnSpc>
                <a:spcPts val="2850"/>
              </a:lnSpc>
              <a:spcAft>
                <a:spcPts val="1500"/>
              </a:spcAft>
              <a:buNone/>
            </a:pPr>
            <a:r>
              <a:rPr lang="en-US" sz="2600" dirty="0">
                <a:solidFill>
                  <a:srgbClr val="232B49"/>
                </a:solidFill>
                <a:latin typeface="Avenir Book" panose="02000503020000020003" pitchFamily="2" charset="0"/>
              </a:rPr>
              <a:t>Childcare and Adult care referrals and resources</a:t>
            </a:r>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Work-Life Solutions </a:t>
            </a:r>
            <a:br>
              <a:rPr lang="en-US" sz="3200" dirty="0">
                <a:solidFill>
                  <a:schemeClr val="bg1"/>
                </a:solidFill>
                <a:latin typeface="Avenir Light" panose="020B0402020203020204" pitchFamily="34" charset="77"/>
              </a:rPr>
            </a:br>
            <a:r>
              <a:rPr lang="en-US" sz="3200" dirty="0">
                <a:solidFill>
                  <a:schemeClr val="bg1"/>
                </a:solidFill>
                <a:latin typeface="Avenir Book" panose="02000503020000020003" pitchFamily="2" charset="0"/>
              </a:rPr>
              <a:t>Expert guidance for peace of mind</a:t>
            </a:r>
          </a:p>
        </p:txBody>
      </p:sp>
      <p:pic>
        <p:nvPicPr>
          <p:cNvPr id="10" name="Picture 9" descr="A hand holding a coin&#10;&#10;Description automatically generated">
            <a:extLst>
              <a:ext uri="{FF2B5EF4-FFF2-40B4-BE49-F238E27FC236}">
                <a16:creationId xmlns:a16="http://schemas.microsoft.com/office/drawing/2014/main" id="{512C86E1-453E-6340-3BD5-01010212FC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475" y="2465636"/>
            <a:ext cx="500753" cy="453314"/>
          </a:xfrm>
          <a:prstGeom prst="rect">
            <a:avLst/>
          </a:prstGeom>
        </p:spPr>
      </p:pic>
      <p:pic>
        <p:nvPicPr>
          <p:cNvPr id="13" name="Picture 12" descr="A blue line art of a gavel and papers&#10;&#10;Description automatically generated">
            <a:extLst>
              <a:ext uri="{FF2B5EF4-FFF2-40B4-BE49-F238E27FC236}">
                <a16:creationId xmlns:a16="http://schemas.microsoft.com/office/drawing/2014/main" id="{7C813224-7B05-B4BC-C256-102991E489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9475" y="3185648"/>
            <a:ext cx="500753" cy="396200"/>
          </a:xfrm>
          <a:prstGeom prst="rect">
            <a:avLst/>
          </a:prstGeom>
        </p:spPr>
      </p:pic>
      <p:pic>
        <p:nvPicPr>
          <p:cNvPr id="16" name="Picture 15" descr="A blue line drawing of a id card with a hook and a person on it&#10;&#10;Description automatically generated">
            <a:extLst>
              <a:ext uri="{FF2B5EF4-FFF2-40B4-BE49-F238E27FC236}">
                <a16:creationId xmlns:a16="http://schemas.microsoft.com/office/drawing/2014/main" id="{3098CBC6-2BEB-D69E-C7C6-022C4BE885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9253" y="3915512"/>
            <a:ext cx="501197" cy="501197"/>
          </a:xfrm>
          <a:prstGeom prst="rect">
            <a:avLst/>
          </a:prstGeom>
        </p:spPr>
      </p:pic>
      <p:pic>
        <p:nvPicPr>
          <p:cNvPr id="19" name="Picture 18" descr="A blue line art of a baby carriage&#10;&#10;Description automatically generated">
            <a:extLst>
              <a:ext uri="{FF2B5EF4-FFF2-40B4-BE49-F238E27FC236}">
                <a16:creationId xmlns:a16="http://schemas.microsoft.com/office/drawing/2014/main" id="{E9E0BC34-5A96-9796-60F1-CDC061CD93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9475" y="4964714"/>
            <a:ext cx="500753" cy="549607"/>
          </a:xfrm>
          <a:prstGeom prst="rect">
            <a:avLst/>
          </a:prstGeom>
        </p:spPr>
      </p:pic>
      <p:sp>
        <p:nvSpPr>
          <p:cNvPr id="7" name="Rectangle 6">
            <a:extLst>
              <a:ext uri="{FF2B5EF4-FFF2-40B4-BE49-F238E27FC236}">
                <a16:creationId xmlns:a16="http://schemas.microsoft.com/office/drawing/2014/main" id="{6D659B54-3979-0474-FB99-1B60D5EB45F8}"/>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sitting at a desk with a computer and a book&#10;&#10;Description automatically generated">
            <a:extLst>
              <a:ext uri="{FF2B5EF4-FFF2-40B4-BE49-F238E27FC236}">
                <a16:creationId xmlns:a16="http://schemas.microsoft.com/office/drawing/2014/main" id="{50763792-1CD4-0C2C-5ABF-3608CF71F2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96026" y="567605"/>
            <a:ext cx="4946716" cy="4946716"/>
          </a:xfrm>
          <a:prstGeom prst="ellipse">
            <a:avLst/>
          </a:prstGeom>
        </p:spPr>
      </p:pic>
    </p:spTree>
    <p:extLst>
      <p:ext uri="{BB962C8B-B14F-4D97-AF65-F5344CB8AC3E}">
        <p14:creationId xmlns:p14="http://schemas.microsoft.com/office/powerpoint/2010/main" val="173210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208C-9483-DBE3-5F4B-48C9847315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B99D02-271D-43DB-3297-9E6D2863A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15" name="Rounded Rectangle 14">
            <a:extLst>
              <a:ext uri="{FF2B5EF4-FFF2-40B4-BE49-F238E27FC236}">
                <a16:creationId xmlns:a16="http://schemas.microsoft.com/office/drawing/2014/main" id="{73049BC1-54B7-88E9-9460-876197997AB6}"/>
              </a:ext>
            </a:extLst>
          </p:cNvPr>
          <p:cNvSpPr/>
          <p:nvPr/>
        </p:nvSpPr>
        <p:spPr>
          <a:xfrm>
            <a:off x="1068232" y="2267645"/>
            <a:ext cx="2846098" cy="3915436"/>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D87298DB-AB98-96C5-3C6D-62A41B4E53EC}"/>
              </a:ext>
            </a:extLst>
          </p:cNvPr>
          <p:cNvSpPr/>
          <p:nvPr/>
        </p:nvSpPr>
        <p:spPr>
          <a:xfrm>
            <a:off x="4491890" y="2267644"/>
            <a:ext cx="3117689" cy="3915436"/>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Rounded Rectangle 11">
            <a:extLst>
              <a:ext uri="{FF2B5EF4-FFF2-40B4-BE49-F238E27FC236}">
                <a16:creationId xmlns:a16="http://schemas.microsoft.com/office/drawing/2014/main" id="{348FE975-EA17-B365-737B-BC4ADA87B54A}"/>
              </a:ext>
            </a:extLst>
          </p:cNvPr>
          <p:cNvSpPr/>
          <p:nvPr/>
        </p:nvSpPr>
        <p:spPr>
          <a:xfrm>
            <a:off x="8150928" y="2267643"/>
            <a:ext cx="2846098" cy="3915436"/>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TextBox 34">
            <a:extLst>
              <a:ext uri="{FF2B5EF4-FFF2-40B4-BE49-F238E27FC236}">
                <a16:creationId xmlns:a16="http://schemas.microsoft.com/office/drawing/2014/main" id="{DEF8571C-25D4-D515-B50D-89483339899E}"/>
              </a:ext>
            </a:extLst>
          </p:cNvPr>
          <p:cNvSpPr txBox="1"/>
          <p:nvPr/>
        </p:nvSpPr>
        <p:spPr>
          <a:xfrm>
            <a:off x="1068231" y="2781546"/>
            <a:ext cx="2846099" cy="760273"/>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Financial Consultations</a:t>
            </a:r>
          </a:p>
        </p:txBody>
      </p:sp>
      <p:sp>
        <p:nvSpPr>
          <p:cNvPr id="19" name="TextBox 18">
            <a:extLst>
              <a:ext uri="{FF2B5EF4-FFF2-40B4-BE49-F238E27FC236}">
                <a16:creationId xmlns:a16="http://schemas.microsoft.com/office/drawing/2014/main" id="{51F8694F-87AC-6365-1D8F-637CC2B38026}"/>
              </a:ext>
            </a:extLst>
          </p:cNvPr>
          <p:cNvSpPr txBox="1"/>
          <p:nvPr/>
        </p:nvSpPr>
        <p:spPr>
          <a:xfrm>
            <a:off x="4487690" y="2781546"/>
            <a:ext cx="3121889" cy="413959"/>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Legal Consultations</a:t>
            </a:r>
          </a:p>
        </p:txBody>
      </p:sp>
      <p:sp>
        <p:nvSpPr>
          <p:cNvPr id="20" name="TextBox 19">
            <a:extLst>
              <a:ext uri="{FF2B5EF4-FFF2-40B4-BE49-F238E27FC236}">
                <a16:creationId xmlns:a16="http://schemas.microsoft.com/office/drawing/2014/main" id="{8D35B7CC-ED9B-ECF2-BA67-F038E9581E9B}"/>
              </a:ext>
            </a:extLst>
          </p:cNvPr>
          <p:cNvSpPr txBox="1"/>
          <p:nvPr/>
        </p:nvSpPr>
        <p:spPr>
          <a:xfrm>
            <a:off x="8150928" y="2781546"/>
            <a:ext cx="2846099" cy="421719"/>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Identity Theft</a:t>
            </a:r>
          </a:p>
        </p:txBody>
      </p:sp>
      <p:sp>
        <p:nvSpPr>
          <p:cNvPr id="22" name="TextBox 21">
            <a:extLst>
              <a:ext uri="{FF2B5EF4-FFF2-40B4-BE49-F238E27FC236}">
                <a16:creationId xmlns:a16="http://schemas.microsoft.com/office/drawing/2014/main" id="{9CA75A39-A092-88E1-57E0-66BE8422FAB0}"/>
              </a:ext>
            </a:extLst>
          </p:cNvPr>
          <p:cNvSpPr txBox="1"/>
          <p:nvPr/>
        </p:nvSpPr>
        <p:spPr>
          <a:xfrm>
            <a:off x="8171912" y="3337901"/>
            <a:ext cx="2846099" cy="2208297"/>
          </a:xfrm>
          <a:prstGeom prst="rect">
            <a:avLst/>
          </a:prstGeom>
          <a:noFill/>
        </p:spPr>
        <p:txBody>
          <a:bodyPr wrap="square" rtlCol="0">
            <a:spAutoFit/>
          </a:bodyPr>
          <a:lstStyle/>
          <a:p>
            <a:pPr algn="ctr">
              <a:lnSpc>
                <a:spcPct val="110000"/>
              </a:lnSpc>
            </a:pPr>
            <a:r>
              <a:rPr lang="en-US" dirty="0">
                <a:solidFill>
                  <a:srgbClr val="232B49"/>
                </a:solidFill>
                <a:latin typeface="Avenir Book" panose="02000503020000020003" pitchFamily="2" charset="0"/>
              </a:rPr>
              <a:t>One 60-minute consultation with a fraud resolution specialist. Help dispute fraudulent debt, communicate with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creditors, and restore identity and credit.</a:t>
            </a:r>
          </a:p>
        </p:txBody>
      </p:sp>
      <p:sp>
        <p:nvSpPr>
          <p:cNvPr id="14" name="Oval 13">
            <a:extLst>
              <a:ext uri="{FF2B5EF4-FFF2-40B4-BE49-F238E27FC236}">
                <a16:creationId xmlns:a16="http://schemas.microsoft.com/office/drawing/2014/main" id="{07EDF256-1AE4-9A23-D147-3BAB315D583D}"/>
              </a:ext>
            </a:extLst>
          </p:cNvPr>
          <p:cNvSpPr/>
          <p:nvPr/>
        </p:nvSpPr>
        <p:spPr>
          <a:xfrm>
            <a:off x="2115360" y="1891723"/>
            <a:ext cx="751840" cy="751840"/>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BB31CB7-4283-67CC-FE5C-4CDB9DC73502}"/>
              </a:ext>
            </a:extLst>
          </p:cNvPr>
          <p:cNvSpPr/>
          <p:nvPr/>
        </p:nvSpPr>
        <p:spPr>
          <a:xfrm>
            <a:off x="5701974" y="1891723"/>
            <a:ext cx="751840" cy="751840"/>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E92E8D-1697-16E0-03BB-71C4AD8319DA}"/>
              </a:ext>
            </a:extLst>
          </p:cNvPr>
          <p:cNvSpPr/>
          <p:nvPr/>
        </p:nvSpPr>
        <p:spPr>
          <a:xfrm>
            <a:off x="9198057" y="1891723"/>
            <a:ext cx="751840" cy="751840"/>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00C98D94-8BF4-18EC-DF14-CE3C95C34803}"/>
              </a:ext>
            </a:extLst>
          </p:cNvPr>
          <p:cNvSpPr txBox="1">
            <a:spLocks/>
          </p:cNvSpPr>
          <p:nvPr/>
        </p:nvSpPr>
        <p:spPr>
          <a:xfrm>
            <a:off x="1172849" y="479052"/>
            <a:ext cx="8052163"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Help for Things That Keep You Up at Night</a:t>
            </a:r>
          </a:p>
        </p:txBody>
      </p:sp>
      <p:sp>
        <p:nvSpPr>
          <p:cNvPr id="8" name="TextBox 7">
            <a:extLst>
              <a:ext uri="{FF2B5EF4-FFF2-40B4-BE49-F238E27FC236}">
                <a16:creationId xmlns:a16="http://schemas.microsoft.com/office/drawing/2014/main" id="{4C4BC982-5E02-B4FA-E873-A269698DD91F}"/>
              </a:ext>
            </a:extLst>
          </p:cNvPr>
          <p:cNvSpPr txBox="1"/>
          <p:nvPr/>
        </p:nvSpPr>
        <p:spPr>
          <a:xfrm>
            <a:off x="1047038" y="3337901"/>
            <a:ext cx="2846099" cy="1598899"/>
          </a:xfrm>
          <a:prstGeom prst="rect">
            <a:avLst/>
          </a:prstGeom>
          <a:noFill/>
        </p:spPr>
        <p:txBody>
          <a:bodyPr wrap="square" rtlCol="0">
            <a:spAutoFit/>
          </a:bodyPr>
          <a:lstStyle/>
          <a:p>
            <a:pPr algn="ctr">
              <a:lnSpc>
                <a:spcPct val="110000"/>
              </a:lnSpc>
            </a:pPr>
            <a:r>
              <a:rPr lang="en-US" dirty="0">
                <a:solidFill>
                  <a:srgbClr val="232B49"/>
                </a:solidFill>
                <a:latin typeface="Avenir Book" panose="02000503020000020003" pitchFamily="2" charset="0"/>
              </a:rPr>
              <a:t>Up to two 30-minute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sessions per topic per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year. Help with debt, budgeting, credit,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taxes, and more.</a:t>
            </a:r>
          </a:p>
        </p:txBody>
      </p:sp>
      <p:sp>
        <p:nvSpPr>
          <p:cNvPr id="9" name="TextBox 8">
            <a:extLst>
              <a:ext uri="{FF2B5EF4-FFF2-40B4-BE49-F238E27FC236}">
                <a16:creationId xmlns:a16="http://schemas.microsoft.com/office/drawing/2014/main" id="{9F4357E2-0B4D-96C9-F82D-84D55467E82C}"/>
              </a:ext>
            </a:extLst>
          </p:cNvPr>
          <p:cNvSpPr txBox="1"/>
          <p:nvPr/>
        </p:nvSpPr>
        <p:spPr>
          <a:xfrm>
            <a:off x="4641057" y="3331238"/>
            <a:ext cx="2846099" cy="2666884"/>
          </a:xfrm>
          <a:prstGeom prst="rect">
            <a:avLst/>
          </a:prstGeom>
          <a:noFill/>
        </p:spPr>
        <p:txBody>
          <a:bodyPr wrap="square" rtlCol="0">
            <a:spAutoFit/>
          </a:bodyPr>
          <a:lstStyle/>
          <a:p>
            <a:pPr algn="ctr">
              <a:lnSpc>
                <a:spcPct val="110000"/>
              </a:lnSpc>
              <a:spcAft>
                <a:spcPts val="1200"/>
              </a:spcAft>
            </a:pPr>
            <a:r>
              <a:rPr lang="en-US" dirty="0">
                <a:solidFill>
                  <a:srgbClr val="232B49"/>
                </a:solidFill>
                <a:latin typeface="Avenir Book" panose="02000503020000020003" pitchFamily="2" charset="0"/>
              </a:rPr>
              <a:t>One 30-minute consultation with an attorney per legal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issue per year. Help with</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estate planning, family, personal injury, and more.</a:t>
            </a:r>
          </a:p>
          <a:p>
            <a:pPr algn="ctr"/>
            <a:r>
              <a:rPr lang="en-US" dirty="0">
                <a:solidFill>
                  <a:srgbClr val="232B49"/>
                </a:solidFill>
                <a:latin typeface="Avenir Book" panose="02000503020000020003" pitchFamily="2" charset="0"/>
              </a:rPr>
              <a:t>25% discount off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standard rates when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you retain services.</a:t>
            </a:r>
          </a:p>
        </p:txBody>
      </p:sp>
      <p:pic>
        <p:nvPicPr>
          <p:cNvPr id="10" name="Picture 9" descr="A hand holding a coin&#10;&#10;Description automatically generated">
            <a:extLst>
              <a:ext uri="{FF2B5EF4-FFF2-40B4-BE49-F238E27FC236}">
                <a16:creationId xmlns:a16="http://schemas.microsoft.com/office/drawing/2014/main" id="{CCB2D926-FED5-CD73-3A9A-A09D5598CCE0}"/>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2256400" y="2058733"/>
            <a:ext cx="467681" cy="423375"/>
          </a:xfrm>
          <a:prstGeom prst="rect">
            <a:avLst/>
          </a:prstGeom>
        </p:spPr>
      </p:pic>
      <p:pic>
        <p:nvPicPr>
          <p:cNvPr id="13" name="Picture 12" descr="A blue line art of a gavel and papers&#10;&#10;Description automatically generated">
            <a:extLst>
              <a:ext uri="{FF2B5EF4-FFF2-40B4-BE49-F238E27FC236}">
                <a16:creationId xmlns:a16="http://schemas.microsoft.com/office/drawing/2014/main" id="{2C90F19C-A376-1C99-F029-7A7AB8570ED0}"/>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5870965" y="2051476"/>
            <a:ext cx="539972" cy="427231"/>
          </a:xfrm>
          <a:prstGeom prst="rect">
            <a:avLst/>
          </a:prstGeom>
        </p:spPr>
      </p:pic>
      <p:pic>
        <p:nvPicPr>
          <p:cNvPr id="17" name="Picture 16" descr="A blue line drawing of a id card with a hook and a person on it&#10;&#10;Description automatically generated">
            <a:extLst>
              <a:ext uri="{FF2B5EF4-FFF2-40B4-BE49-F238E27FC236}">
                <a16:creationId xmlns:a16="http://schemas.microsoft.com/office/drawing/2014/main" id="{1F55F8FD-F89E-A986-57BA-1F2BD5CB89D4}"/>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9369860" y="2036963"/>
            <a:ext cx="419974" cy="419974"/>
          </a:xfrm>
          <a:prstGeom prst="rect">
            <a:avLst/>
          </a:prstGeom>
        </p:spPr>
      </p:pic>
    </p:spTree>
    <p:extLst>
      <p:ext uri="{BB962C8B-B14F-4D97-AF65-F5344CB8AC3E}">
        <p14:creationId xmlns:p14="http://schemas.microsoft.com/office/powerpoint/2010/main" val="289853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85E4-EB24-5A58-42DC-D11447D1B5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920B3C-C542-8F42-A238-20465E454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grpSp>
        <p:nvGrpSpPr>
          <p:cNvPr id="6" name="Group 5">
            <a:extLst>
              <a:ext uri="{FF2B5EF4-FFF2-40B4-BE49-F238E27FC236}">
                <a16:creationId xmlns:a16="http://schemas.microsoft.com/office/drawing/2014/main" id="{6DB92E4D-03E6-3AC5-E7EB-8DD136CB32FD}"/>
              </a:ext>
            </a:extLst>
          </p:cNvPr>
          <p:cNvGrpSpPr/>
          <p:nvPr/>
        </p:nvGrpSpPr>
        <p:grpSpPr>
          <a:xfrm>
            <a:off x="1857829" y="2354734"/>
            <a:ext cx="8476340" cy="3929952"/>
            <a:chOff x="1939571" y="2354734"/>
            <a:chExt cx="8476340" cy="3929952"/>
          </a:xfrm>
        </p:grpSpPr>
        <p:sp>
          <p:nvSpPr>
            <p:cNvPr id="15" name="Rounded Rectangle 14">
              <a:extLst>
                <a:ext uri="{FF2B5EF4-FFF2-40B4-BE49-F238E27FC236}">
                  <a16:creationId xmlns:a16="http://schemas.microsoft.com/office/drawing/2014/main" id="{D15AE2B3-9969-39D0-A5B5-1B3447B77EC3}"/>
                </a:ext>
              </a:extLst>
            </p:cNvPr>
            <p:cNvSpPr/>
            <p:nvPr/>
          </p:nvSpPr>
          <p:spPr>
            <a:xfrm>
              <a:off x="1939571" y="2354735"/>
              <a:ext cx="3994655" cy="3929951"/>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64E2143E-CF6A-F079-1ADD-5A36A111F502}"/>
                </a:ext>
              </a:extLst>
            </p:cNvPr>
            <p:cNvSpPr/>
            <p:nvPr/>
          </p:nvSpPr>
          <p:spPr>
            <a:xfrm>
              <a:off x="6421257" y="2354734"/>
              <a:ext cx="3994654" cy="3929951"/>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TextBox 3">
              <a:extLst>
                <a:ext uri="{FF2B5EF4-FFF2-40B4-BE49-F238E27FC236}">
                  <a16:creationId xmlns:a16="http://schemas.microsoft.com/office/drawing/2014/main" id="{DE72CFE3-FC2F-87BB-5D0B-BA8DF3E48FC3}"/>
                </a:ext>
              </a:extLst>
            </p:cNvPr>
            <p:cNvSpPr txBox="1"/>
            <p:nvPr/>
          </p:nvSpPr>
          <p:spPr>
            <a:xfrm>
              <a:off x="1939572" y="3333487"/>
              <a:ext cx="3996866" cy="427489"/>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Parenting &amp; Childcare</a:t>
              </a:r>
            </a:p>
          </p:txBody>
        </p:sp>
        <p:sp>
          <p:nvSpPr>
            <p:cNvPr id="5" name="TextBox 4">
              <a:extLst>
                <a:ext uri="{FF2B5EF4-FFF2-40B4-BE49-F238E27FC236}">
                  <a16:creationId xmlns:a16="http://schemas.microsoft.com/office/drawing/2014/main" id="{2B9F2E34-8A00-6195-072F-F3D7BA2AF11D}"/>
                </a:ext>
              </a:extLst>
            </p:cNvPr>
            <p:cNvSpPr txBox="1"/>
            <p:nvPr/>
          </p:nvSpPr>
          <p:spPr>
            <a:xfrm>
              <a:off x="1939571" y="3799651"/>
              <a:ext cx="3996866" cy="1956882"/>
            </a:xfrm>
            <a:prstGeom prst="rect">
              <a:avLst/>
            </a:prstGeom>
            <a:noFill/>
          </p:spPr>
          <p:txBody>
            <a:bodyPr wrap="square" rtlCol="0">
              <a:spAutoFit/>
            </a:bodyPr>
            <a:lstStyle/>
            <a:p>
              <a:pPr algn="ctr">
                <a:lnSpc>
                  <a:spcPct val="110000"/>
                </a:lnSpc>
                <a:spcAft>
                  <a:spcPts val="1200"/>
                </a:spcAft>
              </a:pPr>
              <a:r>
                <a:rPr lang="en-US" sz="1700" dirty="0">
                  <a:solidFill>
                    <a:srgbClr val="232B49"/>
                  </a:solidFill>
                  <a:latin typeface="Avenir Book" panose="02000503020000020003" pitchFamily="2" charset="0"/>
                </a:rPr>
                <a:t>Referrals for daycare, after-school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care, tutors, mentors, enrichment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programs, adoption services,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and programs for children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with special needs</a:t>
              </a:r>
            </a:p>
            <a:p>
              <a:pPr algn="ctr">
                <a:lnSpc>
                  <a:spcPct val="110000"/>
                </a:lnSpc>
              </a:pPr>
              <a:r>
                <a:rPr lang="en-US" sz="1700" dirty="0">
                  <a:solidFill>
                    <a:srgbClr val="232B49"/>
                  </a:solidFill>
                  <a:latin typeface="Avenir Book" panose="02000503020000020003" pitchFamily="2" charset="0"/>
                </a:rPr>
                <a:t>Free </a:t>
              </a:r>
              <a:r>
                <a:rPr lang="en-US" sz="1700" i="1" dirty="0">
                  <a:solidFill>
                    <a:srgbClr val="232B49"/>
                  </a:solidFill>
                  <a:latin typeface="Avenir Book" panose="02000503020000020003" pitchFamily="2" charset="0"/>
                </a:rPr>
                <a:t>New Baby </a:t>
              </a:r>
              <a:r>
                <a:rPr lang="en-US" sz="1700" dirty="0">
                  <a:solidFill>
                    <a:srgbClr val="232B49"/>
                  </a:solidFill>
                  <a:latin typeface="Avenir Book" panose="02000503020000020003" pitchFamily="2" charset="0"/>
                </a:rPr>
                <a:t>kit</a:t>
              </a:r>
            </a:p>
          </p:txBody>
        </p:sp>
        <p:sp>
          <p:nvSpPr>
            <p:cNvPr id="10" name="TextBox 9">
              <a:extLst>
                <a:ext uri="{FF2B5EF4-FFF2-40B4-BE49-F238E27FC236}">
                  <a16:creationId xmlns:a16="http://schemas.microsoft.com/office/drawing/2014/main" id="{2F437643-7203-EB4C-BDCC-5B7AF18E59E6}"/>
                </a:ext>
              </a:extLst>
            </p:cNvPr>
            <p:cNvSpPr txBox="1"/>
            <p:nvPr/>
          </p:nvSpPr>
          <p:spPr>
            <a:xfrm>
              <a:off x="6421256" y="3333486"/>
              <a:ext cx="3994654" cy="427489"/>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Adult Family Care</a:t>
              </a:r>
            </a:p>
          </p:txBody>
        </p:sp>
        <p:sp>
          <p:nvSpPr>
            <p:cNvPr id="13" name="TextBox 12">
              <a:extLst>
                <a:ext uri="{FF2B5EF4-FFF2-40B4-BE49-F238E27FC236}">
                  <a16:creationId xmlns:a16="http://schemas.microsoft.com/office/drawing/2014/main" id="{5F0DB96F-3C5D-554C-5FB2-F974686702BB}"/>
                </a:ext>
              </a:extLst>
            </p:cNvPr>
            <p:cNvSpPr txBox="1"/>
            <p:nvPr/>
          </p:nvSpPr>
          <p:spPr>
            <a:xfrm>
              <a:off x="6421255" y="3799651"/>
              <a:ext cx="3994654" cy="2244653"/>
            </a:xfrm>
            <a:prstGeom prst="rect">
              <a:avLst/>
            </a:prstGeom>
            <a:noFill/>
          </p:spPr>
          <p:txBody>
            <a:bodyPr wrap="square" rtlCol="0">
              <a:spAutoFit/>
            </a:bodyPr>
            <a:lstStyle/>
            <a:p>
              <a:pPr algn="ctr">
                <a:lnSpc>
                  <a:spcPct val="110000"/>
                </a:lnSpc>
                <a:spcAft>
                  <a:spcPts val="1200"/>
                </a:spcAft>
              </a:pPr>
              <a:r>
                <a:rPr lang="en-US" sz="1700" dirty="0">
                  <a:solidFill>
                    <a:srgbClr val="232B49"/>
                  </a:solidFill>
                  <a:latin typeface="Avenir Book" panose="02000503020000020003" pitchFamily="2" charset="0"/>
                </a:rPr>
                <a:t>Answers to questions on Social Security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and Medicare and referrals for transportation, assisted living,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home health, and community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support services</a:t>
              </a:r>
            </a:p>
            <a:p>
              <a:pPr algn="ctr">
                <a:lnSpc>
                  <a:spcPct val="110000"/>
                </a:lnSpc>
              </a:pPr>
              <a:r>
                <a:rPr lang="en-US" sz="1700" dirty="0">
                  <a:solidFill>
                    <a:srgbClr val="232B49"/>
                  </a:solidFill>
                  <a:latin typeface="Avenir Book" panose="02000503020000020003" pitchFamily="2" charset="0"/>
                </a:rPr>
                <a:t>Free </a:t>
              </a:r>
              <a:r>
                <a:rPr lang="en-US" sz="1700" i="1" dirty="0">
                  <a:solidFill>
                    <a:srgbClr val="232B49"/>
                  </a:solidFill>
                  <a:latin typeface="Avenir Book" panose="02000503020000020003" pitchFamily="2" charset="0"/>
                </a:rPr>
                <a:t>How to Care for Aging </a:t>
              </a:r>
              <a:br>
                <a:rPr lang="en-US" sz="1700" i="1" dirty="0">
                  <a:solidFill>
                    <a:srgbClr val="232B49"/>
                  </a:solidFill>
                  <a:latin typeface="Avenir Book" panose="02000503020000020003" pitchFamily="2" charset="0"/>
                </a:rPr>
              </a:br>
              <a:r>
                <a:rPr lang="en-US" sz="1700" i="1" dirty="0">
                  <a:solidFill>
                    <a:srgbClr val="232B49"/>
                  </a:solidFill>
                  <a:latin typeface="Avenir Book" panose="02000503020000020003" pitchFamily="2" charset="0"/>
                </a:rPr>
                <a:t>Parents </a:t>
              </a:r>
              <a:r>
                <a:rPr lang="en-US" sz="1700" dirty="0">
                  <a:solidFill>
                    <a:srgbClr val="232B49"/>
                  </a:solidFill>
                  <a:latin typeface="Avenir Book" panose="02000503020000020003" pitchFamily="2" charset="0"/>
                </a:rPr>
                <a:t>book</a:t>
              </a:r>
            </a:p>
          </p:txBody>
        </p:sp>
      </p:grpSp>
      <p:pic>
        <p:nvPicPr>
          <p:cNvPr id="12" name="Picture 11" descr="A person sitting on a couch holding hands&#10;&#10;Description automatically generated">
            <a:extLst>
              <a:ext uri="{FF2B5EF4-FFF2-40B4-BE49-F238E27FC236}">
                <a16:creationId xmlns:a16="http://schemas.microsoft.com/office/drawing/2014/main" id="{E79C8E68-C1AD-4C41-D393-D0BE05AE9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2314" y="1987976"/>
            <a:ext cx="1225684" cy="1225684"/>
          </a:xfrm>
          <a:prstGeom prst="ellipse">
            <a:avLst/>
          </a:prstGeom>
          <a:ln w="38100">
            <a:solidFill>
              <a:srgbClr val="0094BB"/>
            </a:solidFill>
          </a:ln>
        </p:spPr>
      </p:pic>
      <p:pic>
        <p:nvPicPr>
          <p:cNvPr id="18" name="Picture 17" descr="A person sitting in a chair using a tablet&#10;&#10;Description automatically generated">
            <a:extLst>
              <a:ext uri="{FF2B5EF4-FFF2-40B4-BE49-F238E27FC236}">
                <a16:creationId xmlns:a16="http://schemas.microsoft.com/office/drawing/2014/main" id="{3F97793A-CA34-AF60-E1CE-8F42BCBEFE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24001" y="1987976"/>
            <a:ext cx="1225684" cy="1225684"/>
          </a:xfrm>
          <a:prstGeom prst="ellipse">
            <a:avLst/>
          </a:prstGeom>
          <a:ln w="38100">
            <a:solidFill>
              <a:srgbClr val="F58220"/>
            </a:solidFill>
          </a:ln>
        </p:spPr>
      </p:pic>
      <p:sp>
        <p:nvSpPr>
          <p:cNvPr id="7" name="Title 3">
            <a:extLst>
              <a:ext uri="{FF2B5EF4-FFF2-40B4-BE49-F238E27FC236}">
                <a16:creationId xmlns:a16="http://schemas.microsoft.com/office/drawing/2014/main" id="{D572D0F1-E41F-4BE5-221A-EEF99EE31DE0}"/>
              </a:ext>
            </a:extLst>
          </p:cNvPr>
          <p:cNvSpPr txBox="1">
            <a:spLocks/>
          </p:cNvSpPr>
          <p:nvPr/>
        </p:nvSpPr>
        <p:spPr>
          <a:xfrm>
            <a:off x="1172849" y="479052"/>
            <a:ext cx="8464637"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Caring for Those Who Depend on You Most</a:t>
            </a:r>
          </a:p>
        </p:txBody>
      </p:sp>
      <p:pic>
        <p:nvPicPr>
          <p:cNvPr id="17" name="Picture 16" descr="A group of people posing for a picture&#10;&#10;Description automatically generated">
            <a:extLst>
              <a:ext uri="{FF2B5EF4-FFF2-40B4-BE49-F238E27FC236}">
                <a16:creationId xmlns:a16="http://schemas.microsoft.com/office/drawing/2014/main" id="{D4CA8E21-3AEB-DF89-F66F-59D918B7A9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42314" y="1987976"/>
            <a:ext cx="1225684" cy="1225684"/>
          </a:xfrm>
          <a:prstGeom prst="ellipse">
            <a:avLst/>
          </a:prstGeom>
        </p:spPr>
      </p:pic>
      <p:pic>
        <p:nvPicPr>
          <p:cNvPr id="20" name="Picture 19" descr="A person helping an elderly person with a walker&#10;&#10;Description automatically generated">
            <a:extLst>
              <a:ext uri="{FF2B5EF4-FFF2-40B4-BE49-F238E27FC236}">
                <a16:creationId xmlns:a16="http://schemas.microsoft.com/office/drawing/2014/main" id="{C580518F-68F6-6481-025E-A53E374D95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23998" y="1987976"/>
            <a:ext cx="1225684" cy="1225684"/>
          </a:xfrm>
          <a:prstGeom prst="ellipse">
            <a:avLst/>
          </a:prstGeom>
        </p:spPr>
      </p:pic>
    </p:spTree>
    <p:extLst>
      <p:ext uri="{BB962C8B-B14F-4D97-AF65-F5344CB8AC3E}">
        <p14:creationId xmlns:p14="http://schemas.microsoft.com/office/powerpoint/2010/main" val="334989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Review Your </a:t>
            </a:r>
            <a:r>
              <a:rPr lang="en-US" sz="3200" b="1" dirty="0">
                <a:solidFill>
                  <a:schemeClr val="bg1"/>
                </a:solidFill>
                <a:latin typeface="Avenir Heavy" panose="02000503020000020003" pitchFamily="2" charset="0"/>
              </a:rPr>
              <a:t>Benefit Summary </a:t>
            </a:r>
          </a:p>
          <a:p>
            <a:r>
              <a:rPr lang="en-US" sz="3200" dirty="0">
                <a:solidFill>
                  <a:schemeClr val="bg1"/>
                </a:solidFill>
                <a:latin typeface="Avenir Book" panose="02000503020000020003" pitchFamily="2" charset="0"/>
              </a:rPr>
              <a:t>for Full Details</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1814377" y="3023257"/>
            <a:ext cx="4110824" cy="3164620"/>
          </a:xfrm>
          <a:prstGeom prst="roundRect">
            <a:avLst/>
          </a:prstGeom>
          <a:solidFill>
            <a:srgbClr val="F58220"/>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499C0159-1100-72DD-EA7A-89AE6C5AFEEB}"/>
              </a:ext>
            </a:extLst>
          </p:cNvPr>
          <p:cNvSpPr txBox="1">
            <a:spLocks/>
          </p:cNvSpPr>
          <p:nvPr/>
        </p:nvSpPr>
        <p:spPr>
          <a:xfrm>
            <a:off x="1814375" y="2350305"/>
            <a:ext cx="8447597" cy="472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600" b="1" dirty="0">
                <a:solidFill>
                  <a:srgbClr val="232B49"/>
                </a:solidFill>
                <a:latin typeface="Avenir Heavy" panose="02000503020000020003" pitchFamily="2" charset="0"/>
              </a:rPr>
              <a:t>Two easy ways to access</a:t>
            </a:r>
            <a:endParaRPr lang="en-US" sz="1800" b="1" baseline="0" dirty="0">
              <a:solidFill>
                <a:srgbClr val="232B49"/>
              </a:solidFill>
              <a:latin typeface="Avenir Heavy" panose="02000503020000020003" pitchFamily="2" charset="0"/>
            </a:endParaRPr>
          </a:p>
        </p:txBody>
      </p:sp>
      <p:sp>
        <p:nvSpPr>
          <p:cNvPr id="8" name="Rectangle 7">
            <a:extLst>
              <a:ext uri="{FF2B5EF4-FFF2-40B4-BE49-F238E27FC236}">
                <a16:creationId xmlns:a16="http://schemas.microsoft.com/office/drawing/2014/main" id="{20590A9D-7C65-BB28-9D30-C2AAE9E8C1DF}"/>
              </a:ext>
            </a:extLst>
          </p:cNvPr>
          <p:cNvSpPr/>
          <p:nvPr/>
        </p:nvSpPr>
        <p:spPr>
          <a:xfrm>
            <a:off x="5545272" y="2021307"/>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291C6-DCFD-5D89-6905-EA6FBEB42609}"/>
              </a:ext>
            </a:extLst>
          </p:cNvPr>
          <p:cNvSpPr txBox="1"/>
          <p:nvPr/>
        </p:nvSpPr>
        <p:spPr>
          <a:xfrm>
            <a:off x="1904951" y="4152523"/>
            <a:ext cx="3924834" cy="1754326"/>
          </a:xfrm>
          <a:prstGeom prst="rect">
            <a:avLst/>
          </a:prstGeom>
          <a:noFill/>
        </p:spPr>
        <p:txBody>
          <a:bodyPr wrap="square" rtlCol="0">
            <a:spAutoFit/>
          </a:bodyPr>
          <a:lstStyle/>
          <a:p>
            <a:pPr lvl="0" algn="ctr"/>
            <a:r>
              <a:rPr lang="en-US" sz="2600" dirty="0">
                <a:solidFill>
                  <a:schemeClr val="bg1"/>
                </a:solidFill>
                <a:latin typeface="Avenir Medium" panose="02000503020000020003" pitchFamily="2" charset="0"/>
                <a:ea typeface="Century Gothic"/>
                <a:cs typeface="Century Gothic"/>
                <a:sym typeface="Century Gothic"/>
              </a:rPr>
              <a:t>Call Concern: </a:t>
            </a:r>
          </a:p>
          <a:p>
            <a:pPr lvl="0" algn="ctr"/>
            <a:r>
              <a:rPr lang="en-US" sz="2600" b="1" dirty="0">
                <a:solidFill>
                  <a:schemeClr val="bg1"/>
                </a:solidFill>
                <a:latin typeface="Avenir Black" panose="02000503020000020003" pitchFamily="2" charset="0"/>
                <a:ea typeface="Century Gothic"/>
                <a:cs typeface="Century Gothic"/>
                <a:sym typeface="Century Gothic"/>
              </a:rPr>
              <a:t>800.344.4222 </a:t>
            </a:r>
            <a:br>
              <a:rPr lang="en-US" b="1" dirty="0">
                <a:solidFill>
                  <a:schemeClr val="bg1"/>
                </a:solidFill>
                <a:latin typeface="Avenir Black" panose="02000503020000020003" pitchFamily="2" charset="0"/>
                <a:ea typeface="Century Gothic"/>
                <a:cs typeface="Century Gothic"/>
                <a:sym typeface="Century Gothic"/>
              </a:rPr>
            </a:br>
            <a:endParaRPr lang="en-US" sz="1400" b="1" dirty="0">
              <a:solidFill>
                <a:schemeClr val="bg1"/>
              </a:solidFill>
              <a:latin typeface="Avenir Black" panose="02000503020000020003" pitchFamily="2" charset="0"/>
              <a:ea typeface="Century Gothic"/>
              <a:cs typeface="Century Gothic"/>
              <a:sym typeface="Century Gothic"/>
            </a:endParaRPr>
          </a:p>
          <a:p>
            <a:pPr lvl="0" algn="ctr"/>
            <a:r>
              <a:rPr lang="en-US" sz="2000" dirty="0">
                <a:solidFill>
                  <a:schemeClr val="bg1"/>
                </a:solidFill>
                <a:latin typeface="Avenir Book" panose="02000503020000020003" pitchFamily="2" charset="0"/>
                <a:ea typeface="Century Gothic"/>
                <a:cs typeface="Century Gothic"/>
                <a:sym typeface="Century Gothic"/>
              </a:rPr>
              <a:t>(Call to request counseling for anyone under the age of 18)</a:t>
            </a:r>
            <a:endParaRPr lang="en-US" sz="2000" dirty="0">
              <a:solidFill>
                <a:schemeClr val="bg1"/>
              </a:solidFill>
              <a:latin typeface="Avenir Book" panose="02000503020000020003" pitchFamily="2" charset="0"/>
            </a:endParaRPr>
          </a:p>
        </p:txBody>
      </p:sp>
      <p:pic>
        <p:nvPicPr>
          <p:cNvPr id="23" name="Picture 22" descr="A white phone handset on a black background&#10;&#10;Description automatically generated">
            <a:extLst>
              <a:ext uri="{FF2B5EF4-FFF2-40B4-BE49-F238E27FC236}">
                <a16:creationId xmlns:a16="http://schemas.microsoft.com/office/drawing/2014/main" id="{96FC1B2D-F3C9-CE4F-3099-13EA4B9C52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7895" y="3291075"/>
            <a:ext cx="733121" cy="733121"/>
          </a:xfrm>
          <a:prstGeom prst="rect">
            <a:avLst/>
          </a:prstGeom>
        </p:spPr>
      </p:pic>
      <p:sp>
        <p:nvSpPr>
          <p:cNvPr id="24" name="Rounded Rectangle 23">
            <a:extLst>
              <a:ext uri="{FF2B5EF4-FFF2-40B4-BE49-F238E27FC236}">
                <a16:creationId xmlns:a16="http://schemas.microsoft.com/office/drawing/2014/main" id="{80D44720-1FC2-9F87-CC15-49F9627FEA52}"/>
              </a:ext>
            </a:extLst>
          </p:cNvPr>
          <p:cNvSpPr/>
          <p:nvPr/>
        </p:nvSpPr>
        <p:spPr>
          <a:xfrm>
            <a:off x="6151151" y="3023257"/>
            <a:ext cx="4110824" cy="3164620"/>
          </a:xfrm>
          <a:prstGeom prst="roundRect">
            <a:avLst/>
          </a:prstGeom>
          <a:solidFill>
            <a:srgbClr val="9ACA3C"/>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AC5A650-4D38-2988-8182-621BF3427937}"/>
              </a:ext>
            </a:extLst>
          </p:cNvPr>
          <p:cNvSpPr txBox="1"/>
          <p:nvPr/>
        </p:nvSpPr>
        <p:spPr>
          <a:xfrm>
            <a:off x="6241725" y="4152523"/>
            <a:ext cx="3924834" cy="1467068"/>
          </a:xfrm>
          <a:prstGeom prst="rect">
            <a:avLst/>
          </a:prstGeom>
          <a:noFill/>
        </p:spPr>
        <p:txBody>
          <a:bodyPr wrap="square" rtlCol="0">
            <a:spAutoFit/>
          </a:bodyPr>
          <a:lstStyle/>
          <a:p>
            <a:pPr lvl="0" algn="ctr"/>
            <a:r>
              <a:rPr lang="en-US" sz="2600" dirty="0">
                <a:solidFill>
                  <a:schemeClr val="bg1"/>
                </a:solidFill>
                <a:latin typeface="Avenir Medium" panose="02000503020000020003" pitchFamily="2" charset="0"/>
                <a:ea typeface="Century Gothic"/>
                <a:cs typeface="Century Gothic"/>
                <a:sym typeface="Century Gothic"/>
              </a:rPr>
              <a:t>Visit: </a:t>
            </a:r>
          </a:p>
          <a:p>
            <a:pPr algn="ctr">
              <a:lnSpc>
                <a:spcPts val="2550"/>
              </a:lnSpc>
            </a:pPr>
            <a:r>
              <a:rPr lang="en-US" sz="2000" b="1" u="none" strike="noStrike" cap="none" dirty="0">
                <a:solidFill>
                  <a:schemeClr val="bg1"/>
                </a:solidFill>
                <a:latin typeface="Avenir Heavy" panose="02000503020000020003" pitchFamily="2" charset="0"/>
                <a:ea typeface="Century Gothic"/>
                <a:cs typeface="Century Gothic"/>
                <a:sym typeface="Century Gothic"/>
                <a:hlinkClick r:id="rId5" action="ppaction://hlinkfile">
                  <a:extLst>
                    <a:ext uri="{A12FA001-AC4F-418D-AE19-62706E023703}">
                      <ahyp:hlinkClr xmlns:ahyp="http://schemas.microsoft.com/office/drawing/2018/hyperlinkcolor" val="tx"/>
                    </a:ext>
                  </a:extLst>
                </a:hlinkClick>
              </a:rPr>
              <a:t>employees.concernhealth.com</a:t>
            </a:r>
            <a:r>
              <a:rPr lang="en-US" sz="2000" b="1" dirty="0">
                <a:solidFill>
                  <a:schemeClr val="bg1"/>
                </a:solidFill>
                <a:latin typeface="Avenir Heavy" panose="02000503020000020003" pitchFamily="2" charset="0"/>
                <a:ea typeface="Century Gothic"/>
                <a:cs typeface="Century Gothic"/>
                <a:sym typeface="Century Gothic"/>
              </a:rPr>
              <a:t> </a:t>
            </a:r>
            <a:br>
              <a:rPr lang="en-US" b="1" dirty="0">
                <a:solidFill>
                  <a:schemeClr val="bg1"/>
                </a:solidFill>
                <a:latin typeface="Sofia Pro Black" pitchFamily="2" charset="0"/>
                <a:ea typeface="Century Gothic"/>
                <a:cs typeface="Century Gothic"/>
                <a:sym typeface="Century Gothic"/>
              </a:rPr>
            </a:br>
            <a:r>
              <a:rPr lang="en-US" sz="2000" dirty="0">
                <a:solidFill>
                  <a:schemeClr val="bg1"/>
                </a:solidFill>
                <a:latin typeface="Avenir Book" panose="02000503020000020003" pitchFamily="2" charset="0"/>
                <a:ea typeface="Century Gothic"/>
                <a:cs typeface="Century Gothic"/>
                <a:sym typeface="Century Gothic"/>
              </a:rPr>
              <a:t>Enter company code – </a:t>
            </a:r>
            <a:r>
              <a:rPr lang="en-US" sz="2000" b="1" dirty="0">
                <a:solidFill>
                  <a:schemeClr val="bg1"/>
                </a:solidFill>
                <a:latin typeface="Avenir Book" panose="02000503020000020003" pitchFamily="2" charset="0"/>
                <a:ea typeface="Century Gothic"/>
                <a:cs typeface="Century Gothic"/>
                <a:sym typeface="Century Gothic"/>
              </a:rPr>
              <a:t>SETA</a:t>
            </a:r>
          </a:p>
          <a:p>
            <a:pPr lvl="0" algn="ctr"/>
            <a:r>
              <a:rPr lang="en-US" sz="2000" dirty="0">
                <a:solidFill>
                  <a:schemeClr val="bg1"/>
                </a:solidFill>
                <a:latin typeface="Avenir Book" panose="02000503020000020003" pitchFamily="2" charset="0"/>
                <a:sym typeface="Century Gothic"/>
              </a:rPr>
              <a:t>and click on “Get Services”</a:t>
            </a:r>
            <a:endParaRPr lang="en-US" sz="2000" dirty="0">
              <a:solidFill>
                <a:schemeClr val="bg1"/>
              </a:solidFill>
              <a:latin typeface="Avenir Book" panose="02000503020000020003" pitchFamily="2" charset="0"/>
            </a:endParaRPr>
          </a:p>
        </p:txBody>
      </p:sp>
      <p:pic>
        <p:nvPicPr>
          <p:cNvPr id="27" name="Picture 26" descr="A white globe with a cursor&#10;&#10;Description automatically generated">
            <a:extLst>
              <a:ext uri="{FF2B5EF4-FFF2-40B4-BE49-F238E27FC236}">
                <a16:creationId xmlns:a16="http://schemas.microsoft.com/office/drawing/2014/main" id="{A9DDF2BE-CB29-F6C8-34FB-739E792B6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4489" y="3269811"/>
            <a:ext cx="725229" cy="769996"/>
          </a:xfrm>
          <a:prstGeom prst="rect">
            <a:avLst/>
          </a:prstGeom>
        </p:spPr>
      </p:pic>
    </p:spTree>
    <p:extLst>
      <p:ext uri="{BB962C8B-B14F-4D97-AF65-F5344CB8AC3E}">
        <p14:creationId xmlns:p14="http://schemas.microsoft.com/office/powerpoint/2010/main" val="35242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Our </a:t>
            </a:r>
            <a:r>
              <a:rPr lang="en-US" sz="3200" b="1" dirty="0">
                <a:solidFill>
                  <a:schemeClr val="bg1"/>
                </a:solidFill>
                <a:latin typeface="Sofia Pro" pitchFamily="2" charset="0"/>
              </a:rPr>
              <a:t>Digital Hub </a:t>
            </a:r>
            <a:r>
              <a:rPr lang="en-US" sz="3200" dirty="0">
                <a:solidFill>
                  <a:schemeClr val="bg1"/>
                </a:solidFill>
                <a:latin typeface="Avenir Book" panose="02000503020000020003" pitchFamily="2" charset="0"/>
              </a:rPr>
              <a:t>Gives Access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to All Concern Services</a:t>
            </a:r>
          </a:p>
        </p:txBody>
      </p:sp>
      <p:sp>
        <p:nvSpPr>
          <p:cNvPr id="5" name="Rounded Rectangle 4">
            <a:extLst>
              <a:ext uri="{FF2B5EF4-FFF2-40B4-BE49-F238E27FC236}">
                <a16:creationId xmlns:a16="http://schemas.microsoft.com/office/drawing/2014/main" id="{169917AD-1F15-0A99-BA62-B4EC461EBC16}"/>
              </a:ext>
            </a:extLst>
          </p:cNvPr>
          <p:cNvSpPr/>
          <p:nvPr/>
        </p:nvSpPr>
        <p:spPr>
          <a:xfrm>
            <a:off x="5065706" y="5566923"/>
            <a:ext cx="5057522" cy="932032"/>
          </a:xfrm>
          <a:prstGeom prst="round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F75FD89-18C0-9D0C-7017-764099F76D14}"/>
              </a:ext>
            </a:extLst>
          </p:cNvPr>
          <p:cNvSpPr txBox="1"/>
          <p:nvPr/>
        </p:nvSpPr>
        <p:spPr>
          <a:xfrm>
            <a:off x="5185649" y="5706594"/>
            <a:ext cx="4596960" cy="708848"/>
          </a:xfrm>
          <a:prstGeom prst="rect">
            <a:avLst/>
          </a:prstGeom>
          <a:noFill/>
        </p:spPr>
        <p:txBody>
          <a:bodyPr wrap="square" rtlCol="0">
            <a:spAutoFit/>
          </a:bodyPr>
          <a:lstStyle/>
          <a:p>
            <a:pPr>
              <a:lnSpc>
                <a:spcPct val="95000"/>
              </a:lnSpc>
            </a:pPr>
            <a:r>
              <a:rPr lang="en-US" sz="2100" b="1" spc="-50" dirty="0">
                <a:solidFill>
                  <a:schemeClr val="bg1"/>
                </a:solidFill>
                <a:latin typeface="Avenir Heavy" panose="02000503020000020003" pitchFamily="2" charset="0"/>
              </a:rPr>
              <a:t>Visit </a:t>
            </a:r>
            <a:r>
              <a:rPr lang="en-US" sz="2100" b="1" u="sng" spc="-50" dirty="0">
                <a:solidFill>
                  <a:schemeClr val="bg1"/>
                </a:solidFill>
                <a:latin typeface="Avenir Heavy" panose="02000503020000020003" pitchFamily="2" charset="0"/>
              </a:rPr>
              <a:t>employees.concernhealth.com</a:t>
            </a:r>
            <a:r>
              <a:rPr lang="en-US" sz="2100" b="1" spc="-50" dirty="0">
                <a:solidFill>
                  <a:schemeClr val="bg1"/>
                </a:solidFill>
                <a:latin typeface="Avenir Heavy" panose="02000503020000020003" pitchFamily="2" charset="0"/>
              </a:rPr>
              <a:t> </a:t>
            </a:r>
            <a:r>
              <a:rPr lang="en-US" sz="2100" b="1" dirty="0">
                <a:solidFill>
                  <a:schemeClr val="bg1"/>
                </a:solidFill>
                <a:latin typeface="Avenir Heavy" panose="02000503020000020003" pitchFamily="2" charset="0"/>
              </a:rPr>
              <a:t>and click </a:t>
            </a:r>
            <a:r>
              <a:rPr lang="en-US" sz="2100" b="1" i="1" dirty="0">
                <a:solidFill>
                  <a:schemeClr val="bg1"/>
                </a:solidFill>
                <a:latin typeface="Avenir Heavy Oblique" panose="02000503020000020003" pitchFamily="2" charset="0"/>
              </a:rPr>
              <a:t>Get Services</a:t>
            </a:r>
          </a:p>
        </p:txBody>
      </p:sp>
      <p:pic>
        <p:nvPicPr>
          <p:cNvPr id="9" name="Picture 8" descr="A cell phone with a blank screen&#10;&#10;Description automatically generated">
            <a:extLst>
              <a:ext uri="{FF2B5EF4-FFF2-40B4-BE49-F238E27FC236}">
                <a16:creationId xmlns:a16="http://schemas.microsoft.com/office/drawing/2014/main" id="{8532B6B7-934A-BC9E-88BA-31721B0D0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33320" y="5302449"/>
            <a:ext cx="1039999" cy="1440660"/>
          </a:xfrm>
          <a:prstGeom prst="rect">
            <a:avLst/>
          </a:prstGeom>
        </p:spPr>
      </p:pic>
      <p:pic>
        <p:nvPicPr>
          <p:cNvPr id="13" name="Picture 12" descr="A green arrow pointing at a black background&#10;&#10;Description automatically generated">
            <a:extLst>
              <a:ext uri="{FF2B5EF4-FFF2-40B4-BE49-F238E27FC236}">
                <a16:creationId xmlns:a16="http://schemas.microsoft.com/office/drawing/2014/main" id="{A21E7D29-FD13-07FB-6794-99205DD430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87747" y="5787829"/>
            <a:ext cx="490220" cy="490220"/>
          </a:xfrm>
          <a:prstGeom prst="rect">
            <a:avLst/>
          </a:prstGeom>
        </p:spPr>
      </p:pic>
      <p:sp>
        <p:nvSpPr>
          <p:cNvPr id="15" name="Rounded Rectangle 14">
            <a:extLst>
              <a:ext uri="{FF2B5EF4-FFF2-40B4-BE49-F238E27FC236}">
                <a16:creationId xmlns:a16="http://schemas.microsoft.com/office/drawing/2014/main" id="{82C1B98D-9569-EBE0-E3B7-4AD78CF65E4C}"/>
              </a:ext>
            </a:extLst>
          </p:cNvPr>
          <p:cNvSpPr/>
          <p:nvPr/>
        </p:nvSpPr>
        <p:spPr>
          <a:xfrm>
            <a:off x="1319502" y="1884150"/>
            <a:ext cx="5057522" cy="932032"/>
          </a:xfrm>
          <a:prstGeom prst="round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A72C882-1A36-6E75-0B0E-DF1FA644A02D}"/>
              </a:ext>
            </a:extLst>
          </p:cNvPr>
          <p:cNvSpPr txBox="1"/>
          <p:nvPr/>
        </p:nvSpPr>
        <p:spPr>
          <a:xfrm>
            <a:off x="1439445" y="2142832"/>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One-stop shop</a:t>
            </a:r>
          </a:p>
        </p:txBody>
      </p:sp>
      <p:pic>
        <p:nvPicPr>
          <p:cNvPr id="21" name="Picture 20" descr="A cell phone with a blank screen&#10;&#10;Description automatically generated">
            <a:extLst>
              <a:ext uri="{FF2B5EF4-FFF2-40B4-BE49-F238E27FC236}">
                <a16:creationId xmlns:a16="http://schemas.microsoft.com/office/drawing/2014/main" id="{81C21A43-901D-D771-E965-ECD2FB706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6316" y="1629219"/>
            <a:ext cx="1039999" cy="1440660"/>
          </a:xfrm>
          <a:prstGeom prst="rect">
            <a:avLst/>
          </a:prstGeom>
        </p:spPr>
      </p:pic>
      <p:sp>
        <p:nvSpPr>
          <p:cNvPr id="30" name="Rounded Rectangle 29">
            <a:extLst>
              <a:ext uri="{FF2B5EF4-FFF2-40B4-BE49-F238E27FC236}">
                <a16:creationId xmlns:a16="http://schemas.microsoft.com/office/drawing/2014/main" id="{FD7C4DC1-3555-2AED-8515-33392C7F6EF6}"/>
              </a:ext>
            </a:extLst>
          </p:cNvPr>
          <p:cNvSpPr/>
          <p:nvPr/>
        </p:nvSpPr>
        <p:spPr>
          <a:xfrm>
            <a:off x="5065706" y="3107502"/>
            <a:ext cx="5057522" cy="935401"/>
          </a:xfrm>
          <a:prstGeom prst="round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66C97DE-9AC0-0083-50CA-55EB744D806D}"/>
              </a:ext>
            </a:extLst>
          </p:cNvPr>
          <p:cNvSpPr txBox="1"/>
          <p:nvPr/>
        </p:nvSpPr>
        <p:spPr>
          <a:xfrm>
            <a:off x="5159037" y="3374674"/>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Easy way to get started</a:t>
            </a:r>
          </a:p>
        </p:txBody>
      </p:sp>
      <p:pic>
        <p:nvPicPr>
          <p:cNvPr id="33" name="Picture 32" descr="A cell phone with a blank screen&#10;&#10;Description automatically generated">
            <a:extLst>
              <a:ext uri="{FF2B5EF4-FFF2-40B4-BE49-F238E27FC236}">
                <a16:creationId xmlns:a16="http://schemas.microsoft.com/office/drawing/2014/main" id="{86281DDF-CA10-27ED-9747-10BAEBAE70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6708" y="2854099"/>
            <a:ext cx="1039999" cy="1440660"/>
          </a:xfrm>
          <a:prstGeom prst="rect">
            <a:avLst/>
          </a:prstGeom>
        </p:spPr>
      </p:pic>
      <p:sp>
        <p:nvSpPr>
          <p:cNvPr id="34" name="Rounded Rectangle 33">
            <a:extLst>
              <a:ext uri="{FF2B5EF4-FFF2-40B4-BE49-F238E27FC236}">
                <a16:creationId xmlns:a16="http://schemas.microsoft.com/office/drawing/2014/main" id="{BAD5783A-7418-D4F6-6B8D-6F8BE2971B68}"/>
              </a:ext>
            </a:extLst>
          </p:cNvPr>
          <p:cNvSpPr/>
          <p:nvPr/>
        </p:nvSpPr>
        <p:spPr>
          <a:xfrm>
            <a:off x="1319502" y="4356831"/>
            <a:ext cx="5057522" cy="932032"/>
          </a:xfrm>
          <a:prstGeom prst="round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CA5A21B9-04D6-25E8-AEEC-9CC31D13D3F5}"/>
              </a:ext>
            </a:extLst>
          </p:cNvPr>
          <p:cNvSpPr txBox="1"/>
          <p:nvPr/>
        </p:nvSpPr>
        <p:spPr>
          <a:xfrm>
            <a:off x="1439445" y="4475321"/>
            <a:ext cx="4233572" cy="738215"/>
          </a:xfrm>
          <a:prstGeom prst="rect">
            <a:avLst/>
          </a:prstGeom>
          <a:noFill/>
        </p:spPr>
        <p:txBody>
          <a:bodyPr wrap="square" rtlCol="0">
            <a:spAutoFit/>
          </a:bodyPr>
          <a:lstStyle/>
          <a:p>
            <a:pPr>
              <a:lnSpc>
                <a:spcPct val="95000"/>
              </a:lnSpc>
            </a:pPr>
            <a:r>
              <a:rPr lang="en-US" sz="2200" b="1" dirty="0">
                <a:solidFill>
                  <a:schemeClr val="bg1"/>
                </a:solidFill>
                <a:latin typeface="Avenir Heavy" panose="02000503020000020003" pitchFamily="2" charset="0"/>
              </a:rPr>
              <a:t>Personalized care options </a:t>
            </a:r>
            <a:br>
              <a:rPr lang="en-US" sz="2200" b="1" dirty="0">
                <a:solidFill>
                  <a:schemeClr val="bg1"/>
                </a:solidFill>
                <a:latin typeface="Avenir Heavy" panose="02000503020000020003" pitchFamily="2" charset="0"/>
              </a:rPr>
            </a:br>
            <a:r>
              <a:rPr lang="en-US" sz="2200" b="1" dirty="0">
                <a:solidFill>
                  <a:schemeClr val="bg1"/>
                </a:solidFill>
                <a:latin typeface="Avenir Heavy" panose="02000503020000020003" pitchFamily="2" charset="0"/>
              </a:rPr>
              <a:t>and recommendations</a:t>
            </a:r>
          </a:p>
        </p:txBody>
      </p:sp>
      <p:pic>
        <p:nvPicPr>
          <p:cNvPr id="36" name="Picture 35" descr="A cell phone with a blank screen&#10;&#10;Description automatically generated">
            <a:extLst>
              <a:ext uri="{FF2B5EF4-FFF2-40B4-BE49-F238E27FC236}">
                <a16:creationId xmlns:a16="http://schemas.microsoft.com/office/drawing/2014/main" id="{EBEA855F-7476-0344-AFF1-74F2D1140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6316" y="4082473"/>
            <a:ext cx="1039999" cy="1440660"/>
          </a:xfrm>
          <a:prstGeom prst="rect">
            <a:avLst/>
          </a:prstGeom>
        </p:spPr>
      </p:pic>
      <p:pic>
        <p:nvPicPr>
          <p:cNvPr id="39" name="Picture 38" descr="A orange and green logo&#10;&#10;Description automatically generated">
            <a:extLst>
              <a:ext uri="{FF2B5EF4-FFF2-40B4-BE49-F238E27FC236}">
                <a16:creationId xmlns:a16="http://schemas.microsoft.com/office/drawing/2014/main" id="{AFFBDF83-F758-4742-FAB7-99CC014DC0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2609" y="3388360"/>
            <a:ext cx="479422" cy="377145"/>
          </a:xfrm>
          <a:prstGeom prst="rect">
            <a:avLst/>
          </a:prstGeom>
        </p:spPr>
      </p:pic>
      <p:pic>
        <p:nvPicPr>
          <p:cNvPr id="41" name="Picture 40" descr="A blue person with orange stars&#10;&#10;Description automatically generated">
            <a:extLst>
              <a:ext uri="{FF2B5EF4-FFF2-40B4-BE49-F238E27FC236}">
                <a16:creationId xmlns:a16="http://schemas.microsoft.com/office/drawing/2014/main" id="{11F531ED-F8C6-DF67-B777-5637FC191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6664" y="4625539"/>
            <a:ext cx="480623" cy="394617"/>
          </a:xfrm>
          <a:prstGeom prst="rect">
            <a:avLst/>
          </a:prstGeom>
        </p:spPr>
      </p:pic>
      <p:pic>
        <p:nvPicPr>
          <p:cNvPr id="6" name="Picture 5" descr="A blue and pink check mark in a hexagon shape&#10;&#10;Description automatically generated">
            <a:extLst>
              <a:ext uri="{FF2B5EF4-FFF2-40B4-BE49-F238E27FC236}">
                <a16:creationId xmlns:a16="http://schemas.microsoft.com/office/drawing/2014/main" id="{61AE9EC9-1AE9-0830-5AD8-4D448F4885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67606" y="2034462"/>
            <a:ext cx="565541" cy="630173"/>
          </a:xfrm>
          <a:prstGeom prst="rect">
            <a:avLst/>
          </a:prstGeom>
        </p:spPr>
      </p:pic>
    </p:spTree>
    <p:extLst>
      <p:ext uri="{BB962C8B-B14F-4D97-AF65-F5344CB8AC3E}">
        <p14:creationId xmlns:p14="http://schemas.microsoft.com/office/powerpoint/2010/main" val="17582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ABA93E72-CCB1-F7A9-3272-D82BA6AD6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8B478514-57FE-7244-8DF0-C691EFA64CF8}"/>
              </a:ext>
            </a:extLst>
          </p:cNvPr>
          <p:cNvSpPr txBox="1"/>
          <p:nvPr/>
        </p:nvSpPr>
        <p:spPr>
          <a:xfrm>
            <a:off x="2693576" y="1682051"/>
            <a:ext cx="3253567" cy="540148"/>
          </a:xfrm>
          <a:prstGeom prst="rect">
            <a:avLst/>
          </a:prstGeom>
          <a:noFill/>
        </p:spPr>
        <p:txBody>
          <a:bodyPr wrap="square" rtlCol="0">
            <a:spAutoFit/>
          </a:bodyPr>
          <a:lstStyle/>
          <a:p>
            <a:pPr>
              <a:lnSpc>
                <a:spcPts val="3400"/>
              </a:lnSpc>
            </a:pPr>
            <a:r>
              <a:rPr lang="en-US" sz="3200" b="1" dirty="0">
                <a:solidFill>
                  <a:schemeClr val="bg1"/>
                </a:solidFill>
                <a:latin typeface="Avenir Heavy" panose="02000503020000020003" pitchFamily="2" charset="0"/>
              </a:rPr>
              <a:t>Where to Begin</a:t>
            </a:r>
          </a:p>
        </p:txBody>
      </p:sp>
      <p:sp>
        <p:nvSpPr>
          <p:cNvPr id="2" name="TextBox 1">
            <a:extLst>
              <a:ext uri="{FF2B5EF4-FFF2-40B4-BE49-F238E27FC236}">
                <a16:creationId xmlns:a16="http://schemas.microsoft.com/office/drawing/2014/main" id="{27E938CF-A7E5-7725-61D3-EF3A07EB2B19}"/>
              </a:ext>
            </a:extLst>
          </p:cNvPr>
          <p:cNvSpPr txBox="1"/>
          <p:nvPr/>
        </p:nvSpPr>
        <p:spPr>
          <a:xfrm>
            <a:off x="2375148" y="2306148"/>
            <a:ext cx="4968949" cy="2970044"/>
          </a:xfrm>
          <a:prstGeom prst="rect">
            <a:avLst/>
          </a:prstGeom>
          <a:noFill/>
        </p:spPr>
        <p:txBody>
          <a:bodyPr wrap="square" rtlCol="0">
            <a:spAutoFit/>
          </a:bodyPr>
          <a:lstStyle/>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Review the Benefit Summary Flyer</a:t>
            </a:r>
          </a:p>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Watch the </a:t>
            </a:r>
            <a:r>
              <a:rPr lang="en-US" b="1" dirty="0">
                <a:solidFill>
                  <a:schemeClr val="bg1"/>
                </a:solidFill>
                <a:latin typeface="Avenir Heavy" panose="02000503020000020003" pitchFamily="2" charset="0"/>
                <a:hlinkClick r:id="rId4">
                  <a:extLst>
                    <a:ext uri="{A12FA001-AC4F-418D-AE19-62706E023703}">
                      <ahyp:hlinkClr xmlns:ahyp="http://schemas.microsoft.com/office/drawing/2018/hyperlinkcolor" val="tx"/>
                    </a:ext>
                  </a:extLst>
                </a:hlinkClick>
              </a:rPr>
              <a:t>About Concern Video</a:t>
            </a:r>
            <a:r>
              <a:rPr lang="en-US" b="1" dirty="0">
                <a:solidFill>
                  <a:schemeClr val="bg1"/>
                </a:solidFill>
                <a:latin typeface="Avenir Heavy" panose="02000503020000020003" pitchFamily="2" charset="0"/>
              </a:rPr>
              <a:t> </a:t>
            </a:r>
            <a:r>
              <a:rPr lang="en-US" dirty="0">
                <a:solidFill>
                  <a:schemeClr val="bg1"/>
                </a:solidFill>
                <a:latin typeface="Avenir Book" panose="02000503020000020003" pitchFamily="2" charset="0"/>
              </a:rPr>
              <a:t>for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 short introduction</a:t>
            </a:r>
          </a:p>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Access 24/7</a:t>
            </a:r>
          </a:p>
          <a:p>
            <a:pPr marL="860425" lvl="2" indent="-285750">
              <a:spcAft>
                <a:spcPts val="600"/>
              </a:spcAft>
              <a:buFont typeface="Courier New" panose="02070309020205020404" pitchFamily="49" charset="0"/>
              <a:buChar char="o"/>
            </a:pPr>
            <a:r>
              <a:rPr lang="en-US" dirty="0">
                <a:solidFill>
                  <a:schemeClr val="bg1"/>
                </a:solidFill>
                <a:latin typeface="Avenir Book" panose="02000503020000020003" pitchFamily="2" charset="0"/>
              </a:rPr>
              <a:t>Visit </a:t>
            </a:r>
            <a:r>
              <a:rPr lang="en-US" u="sng" dirty="0">
                <a:solidFill>
                  <a:schemeClr val="bg1"/>
                </a:solidFill>
                <a:latin typeface="Avenir Book" panose="02000503020000020003" pitchFamily="2" charset="0"/>
              </a:rPr>
              <a:t>employees.concernhealth.com</a:t>
            </a:r>
            <a:r>
              <a:rPr lang="en-US" dirty="0">
                <a:solidFill>
                  <a:schemeClr val="bg1"/>
                </a:solidFill>
                <a:latin typeface="Avenir Book" panose="02000503020000020003" pitchFamily="2" charset="0"/>
              </a:rPr>
              <a:t>. Enter company code: </a:t>
            </a:r>
            <a:r>
              <a:rPr lang="en-US" b="1" dirty="0">
                <a:solidFill>
                  <a:schemeClr val="bg1"/>
                </a:solidFill>
                <a:latin typeface="Avenir Book" panose="02000503020000020003" pitchFamily="2" charset="0"/>
              </a:rPr>
              <a:t>SETA </a:t>
            </a:r>
            <a:r>
              <a:rPr lang="en-US" dirty="0">
                <a:solidFill>
                  <a:schemeClr val="bg1"/>
                </a:solidFill>
                <a:latin typeface="Avenir Book" panose="02000503020000020003" pitchFamily="2" charset="0"/>
              </a:rPr>
              <a:t>and Click, ‘Get Started’</a:t>
            </a:r>
          </a:p>
          <a:p>
            <a:pPr marL="860425" lvl="2" indent="-285750">
              <a:spcAft>
                <a:spcPts val="600"/>
              </a:spcAft>
              <a:buFont typeface="Courier New" panose="02070309020205020404" pitchFamily="49" charset="0"/>
              <a:buChar char="o"/>
            </a:pPr>
            <a:r>
              <a:rPr lang="en-US" dirty="0">
                <a:solidFill>
                  <a:schemeClr val="bg1"/>
                </a:solidFill>
                <a:latin typeface="Avenir Book" panose="02000503020000020003" pitchFamily="2" charset="0"/>
              </a:rPr>
              <a:t>Call 800-344-4222</a:t>
            </a:r>
          </a:p>
          <a:p>
            <a:pPr marL="285750" indent="-285750">
              <a:buFont typeface="Arial" panose="020B0604020202020204" pitchFamily="34" charset="0"/>
              <a:buChar char="•"/>
            </a:pPr>
            <a:endParaRPr lang="en-US" dirty="0">
              <a:solidFill>
                <a:schemeClr val="bg1"/>
              </a:solidFill>
              <a:latin typeface="Sofia Pro" pitchFamily="2" charset="0"/>
            </a:endParaRPr>
          </a:p>
        </p:txBody>
      </p:sp>
      <p:sp>
        <p:nvSpPr>
          <p:cNvPr id="9" name="TextBox 8">
            <a:extLst>
              <a:ext uri="{FF2B5EF4-FFF2-40B4-BE49-F238E27FC236}">
                <a16:creationId xmlns:a16="http://schemas.microsoft.com/office/drawing/2014/main" id="{4CF313BB-D574-EBC0-48E0-8E0C78CDE78E}"/>
              </a:ext>
            </a:extLst>
          </p:cNvPr>
          <p:cNvSpPr txBox="1"/>
          <p:nvPr/>
        </p:nvSpPr>
        <p:spPr>
          <a:xfrm>
            <a:off x="7934667" y="1682051"/>
            <a:ext cx="2798956" cy="400110"/>
          </a:xfrm>
          <a:prstGeom prst="rect">
            <a:avLst/>
          </a:prstGeom>
          <a:noFill/>
        </p:spPr>
        <p:txBody>
          <a:bodyPr wrap="square" rtlCol="0">
            <a:spAutoFit/>
          </a:bodyPr>
          <a:lstStyle/>
          <a:p>
            <a:pPr algn="ctr"/>
            <a:r>
              <a:rPr lang="en-US" sz="2000" b="1" dirty="0">
                <a:solidFill>
                  <a:srgbClr val="0094BB"/>
                </a:solidFill>
                <a:latin typeface="Avenir Heavy" panose="02000503020000020003" pitchFamily="2" charset="0"/>
              </a:rPr>
              <a:t>SCAN ME!</a:t>
            </a:r>
          </a:p>
        </p:txBody>
      </p:sp>
      <p:pic>
        <p:nvPicPr>
          <p:cNvPr id="10" name="Picture 9">
            <a:extLst>
              <a:ext uri="{FF2B5EF4-FFF2-40B4-BE49-F238E27FC236}">
                <a16:creationId xmlns:a16="http://schemas.microsoft.com/office/drawing/2014/main" id="{699C8FA9-F639-EE5C-59A9-7671704C86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5848" y="4554872"/>
            <a:ext cx="2122008" cy="2122008"/>
          </a:xfrm>
          <a:prstGeom prst="rect">
            <a:avLst/>
          </a:prstGeom>
        </p:spPr>
      </p:pic>
      <p:pic>
        <p:nvPicPr>
          <p:cNvPr id="7" name="Picture 6">
            <a:extLst>
              <a:ext uri="{FF2B5EF4-FFF2-40B4-BE49-F238E27FC236}">
                <a16:creationId xmlns:a16="http://schemas.microsoft.com/office/drawing/2014/main" id="{20065AFE-FE21-B801-A3ED-6FC90135B154}"/>
              </a:ext>
            </a:extLst>
          </p:cNvPr>
          <p:cNvPicPr>
            <a:picLocks noChangeAspect="1"/>
          </p:cNvPicPr>
          <p:nvPr/>
        </p:nvPicPr>
        <p:blipFill>
          <a:blip r:embed="rId6"/>
          <a:stretch>
            <a:fillRect/>
          </a:stretch>
        </p:blipFill>
        <p:spPr>
          <a:xfrm>
            <a:off x="8200007" y="532708"/>
            <a:ext cx="3038475" cy="3933825"/>
          </a:xfrm>
          <a:prstGeom prst="rect">
            <a:avLst/>
          </a:prstGeom>
        </p:spPr>
      </p:pic>
    </p:spTree>
    <p:extLst>
      <p:ext uri="{BB962C8B-B14F-4D97-AF65-F5344CB8AC3E}">
        <p14:creationId xmlns:p14="http://schemas.microsoft.com/office/powerpoint/2010/main" val="243809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taking a picture of himself&#10;&#10;Description automatically generated">
            <a:extLst>
              <a:ext uri="{FF2B5EF4-FFF2-40B4-BE49-F238E27FC236}">
                <a16:creationId xmlns:a16="http://schemas.microsoft.com/office/drawing/2014/main" id="{186E509A-CA0D-C379-219B-3A2EE92F0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3">
            <a:extLst>
              <a:ext uri="{FF2B5EF4-FFF2-40B4-BE49-F238E27FC236}">
                <a16:creationId xmlns:a16="http://schemas.microsoft.com/office/drawing/2014/main" id="{34E42D34-34B1-6CB4-C0B6-FCBB74F24297}"/>
              </a:ext>
            </a:extLst>
          </p:cNvPr>
          <p:cNvSpPr txBox="1">
            <a:spLocks/>
          </p:cNvSpPr>
          <p:nvPr/>
        </p:nvSpPr>
        <p:spPr>
          <a:xfrm>
            <a:off x="1172850" y="479052"/>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We Help </a:t>
            </a:r>
            <a:r>
              <a:rPr lang="en-US" sz="3200" dirty="0">
                <a:solidFill>
                  <a:schemeClr val="bg1"/>
                </a:solidFill>
                <a:latin typeface="Avenir Book" panose="02000503020000020003" pitchFamily="2" charset="0"/>
              </a:rPr>
              <a:t>with Life’s Troubling Issues </a:t>
            </a:r>
          </a:p>
        </p:txBody>
      </p:sp>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34266" y="23532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buNone/>
            </a:pPr>
            <a:r>
              <a:rPr lang="en-US" sz="2600" dirty="0">
                <a:solidFill>
                  <a:srgbClr val="232B49"/>
                </a:solidFill>
                <a:latin typeface="Avenir Book" panose="02000503020000020003" pitchFamily="2" charset="0"/>
              </a:rPr>
              <a:t>Stress, anxiety, panic</a:t>
            </a:r>
          </a:p>
          <a:p>
            <a:pPr marL="0" indent="0">
              <a:lnSpc>
                <a:spcPts val="4500"/>
              </a:lnSpc>
              <a:buNone/>
            </a:pPr>
            <a:r>
              <a:rPr lang="en-US" sz="2600" dirty="0">
                <a:solidFill>
                  <a:srgbClr val="232B49"/>
                </a:solidFill>
                <a:latin typeface="Avenir Book" panose="02000503020000020003" pitchFamily="2" charset="0"/>
              </a:rPr>
              <a:t>Depression</a:t>
            </a:r>
          </a:p>
          <a:p>
            <a:pPr marL="0" indent="0">
              <a:lnSpc>
                <a:spcPts val="4500"/>
              </a:lnSpc>
              <a:buNone/>
            </a:pPr>
            <a:r>
              <a:rPr lang="en-US" sz="2600" dirty="0">
                <a:solidFill>
                  <a:srgbClr val="232B49"/>
                </a:solidFill>
                <a:latin typeface="Avenir Book" panose="02000503020000020003" pitchFamily="2" charset="0"/>
              </a:rPr>
              <a:t>Difficult relationships</a:t>
            </a:r>
          </a:p>
          <a:p>
            <a:pPr marL="0" indent="0">
              <a:lnSpc>
                <a:spcPts val="4500"/>
              </a:lnSpc>
              <a:buNone/>
            </a:pPr>
            <a:r>
              <a:rPr lang="en-US" sz="2600" dirty="0">
                <a:solidFill>
                  <a:srgbClr val="232B49"/>
                </a:solidFill>
                <a:latin typeface="Avenir Book" panose="02000503020000020003" pitchFamily="2" charset="0"/>
              </a:rPr>
              <a:t>Sleep</a:t>
            </a:r>
          </a:p>
          <a:p>
            <a:pPr marL="0" indent="0">
              <a:lnSpc>
                <a:spcPts val="4500"/>
              </a:lnSpc>
              <a:buNone/>
            </a:pPr>
            <a:r>
              <a:rPr lang="en-US" sz="2600" dirty="0">
                <a:solidFill>
                  <a:srgbClr val="232B49"/>
                </a:solidFill>
                <a:latin typeface="Avenir Book" panose="02000503020000020003" pitchFamily="2" charset="0"/>
              </a:rPr>
              <a:t>Substance Use</a:t>
            </a: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p:txBody>
      </p:sp>
      <p:pic>
        <p:nvPicPr>
          <p:cNvPr id="10" name="Picture 9">
            <a:extLst>
              <a:ext uri="{FF2B5EF4-FFF2-40B4-BE49-F238E27FC236}">
                <a16:creationId xmlns:a16="http://schemas.microsoft.com/office/drawing/2014/main" id="{80CA080D-5777-C84A-53B3-165612D3AE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701" y="2455875"/>
            <a:ext cx="486862" cy="521074"/>
          </a:xfrm>
          <a:prstGeom prst="rect">
            <a:avLst/>
          </a:prstGeom>
        </p:spPr>
      </p:pic>
      <p:pic>
        <p:nvPicPr>
          <p:cNvPr id="12" name="Picture 11">
            <a:extLst>
              <a:ext uri="{FF2B5EF4-FFF2-40B4-BE49-F238E27FC236}">
                <a16:creationId xmlns:a16="http://schemas.microsoft.com/office/drawing/2014/main" id="{98480EB8-03AF-1D4A-3E2E-2B1CB9D8DB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2428" y="3161450"/>
            <a:ext cx="547409" cy="504864"/>
          </a:xfrm>
          <a:prstGeom prst="rect">
            <a:avLst/>
          </a:prstGeom>
        </p:spPr>
      </p:pic>
      <p:pic>
        <p:nvPicPr>
          <p:cNvPr id="14" name="Picture 13">
            <a:extLst>
              <a:ext uri="{FF2B5EF4-FFF2-40B4-BE49-F238E27FC236}">
                <a16:creationId xmlns:a16="http://schemas.microsoft.com/office/drawing/2014/main" id="{BD5F5B02-78DA-0FC3-D5E9-FE8C87167D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5606" y="3899036"/>
            <a:ext cx="581052" cy="453797"/>
          </a:xfrm>
          <a:prstGeom prst="rect">
            <a:avLst/>
          </a:prstGeom>
        </p:spPr>
      </p:pic>
      <p:pic>
        <p:nvPicPr>
          <p:cNvPr id="16" name="Picture 15">
            <a:extLst>
              <a:ext uri="{FF2B5EF4-FFF2-40B4-BE49-F238E27FC236}">
                <a16:creationId xmlns:a16="http://schemas.microsoft.com/office/drawing/2014/main" id="{EFA36812-09AB-EFBD-61DF-73A958B63E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0315" y="4558136"/>
            <a:ext cx="511634" cy="495129"/>
          </a:xfrm>
          <a:prstGeom prst="rect">
            <a:avLst/>
          </a:prstGeom>
        </p:spPr>
      </p:pic>
      <p:pic>
        <p:nvPicPr>
          <p:cNvPr id="18" name="Picture 17">
            <a:extLst>
              <a:ext uri="{FF2B5EF4-FFF2-40B4-BE49-F238E27FC236}">
                <a16:creationId xmlns:a16="http://schemas.microsoft.com/office/drawing/2014/main" id="{DB77FEE0-638E-2FE2-B319-B9210DF748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69397" y="5249586"/>
            <a:ext cx="413470" cy="537781"/>
          </a:xfrm>
          <a:prstGeom prst="rect">
            <a:avLst/>
          </a:prstGeom>
        </p:spPr>
      </p:pic>
      <p:sp>
        <p:nvSpPr>
          <p:cNvPr id="21" name="Rectangle 20">
            <a:extLst>
              <a:ext uri="{FF2B5EF4-FFF2-40B4-BE49-F238E27FC236}">
                <a16:creationId xmlns:a16="http://schemas.microsoft.com/office/drawing/2014/main" id="{81F28386-B03A-0204-75F5-D852578F219C}"/>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sitting on a couch using a computer&#10;&#10;Description automatically generated">
            <a:extLst>
              <a:ext uri="{FF2B5EF4-FFF2-40B4-BE49-F238E27FC236}">
                <a16:creationId xmlns:a16="http://schemas.microsoft.com/office/drawing/2014/main" id="{ABEFE0AC-69B6-9C58-A111-A37E1A69A83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22401" y="576832"/>
            <a:ext cx="4918803" cy="4918803"/>
          </a:xfrm>
          <a:prstGeom prst="ellipse">
            <a:avLst/>
          </a:prstGeom>
        </p:spPr>
      </p:pic>
    </p:spTree>
    <p:extLst>
      <p:ext uri="{BB962C8B-B14F-4D97-AF65-F5344CB8AC3E}">
        <p14:creationId xmlns:p14="http://schemas.microsoft.com/office/powerpoint/2010/main" val="202518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10;&#10;Description automatically generated">
            <a:extLst>
              <a:ext uri="{FF2B5EF4-FFF2-40B4-BE49-F238E27FC236}">
                <a16:creationId xmlns:a16="http://schemas.microsoft.com/office/drawing/2014/main" id="{BAE9A6B1-8D7F-0A90-68F2-5AFEF32727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34537" y="23532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buNone/>
            </a:pPr>
            <a:r>
              <a:rPr lang="en-US" sz="2600" dirty="0">
                <a:solidFill>
                  <a:srgbClr val="232B49"/>
                </a:solidFill>
                <a:latin typeface="Avenir Book" panose="02000503020000020003" pitchFamily="2" charset="0"/>
              </a:rPr>
              <a:t>Struggles at Work</a:t>
            </a:r>
          </a:p>
          <a:p>
            <a:pPr marL="0" indent="0">
              <a:lnSpc>
                <a:spcPts val="4500"/>
              </a:lnSpc>
              <a:buNone/>
            </a:pPr>
            <a:r>
              <a:rPr lang="en-US" sz="2600" dirty="0">
                <a:solidFill>
                  <a:srgbClr val="232B49"/>
                </a:solidFill>
                <a:latin typeface="Avenir Book" panose="02000503020000020003" pitchFamily="2" charset="0"/>
              </a:rPr>
              <a:t>Overwhelmed/Too Much To Do</a:t>
            </a:r>
          </a:p>
          <a:p>
            <a:pPr marL="0" indent="0">
              <a:lnSpc>
                <a:spcPts val="4500"/>
              </a:lnSpc>
              <a:buNone/>
            </a:pPr>
            <a:r>
              <a:rPr lang="en-US" sz="2600" dirty="0">
                <a:solidFill>
                  <a:srgbClr val="232B49"/>
                </a:solidFill>
                <a:latin typeface="Avenir Book" panose="02000503020000020003" pitchFamily="2" charset="0"/>
              </a:rPr>
              <a:t>Family or Parenting</a:t>
            </a:r>
          </a:p>
          <a:p>
            <a:pPr marL="0" indent="0">
              <a:lnSpc>
                <a:spcPts val="4500"/>
              </a:lnSpc>
              <a:buNone/>
            </a:pPr>
            <a:r>
              <a:rPr lang="en-US" sz="2600" dirty="0">
                <a:solidFill>
                  <a:srgbClr val="232B49"/>
                </a:solidFill>
                <a:latin typeface="Avenir Book" panose="02000503020000020003" pitchFamily="2" charset="0"/>
              </a:rPr>
              <a:t>Financial Stress</a:t>
            </a:r>
          </a:p>
          <a:p>
            <a:pPr marL="0" indent="0">
              <a:lnSpc>
                <a:spcPts val="4500"/>
              </a:lnSpc>
              <a:buNone/>
            </a:pPr>
            <a:r>
              <a:rPr lang="en-US" sz="2600" dirty="0">
                <a:solidFill>
                  <a:srgbClr val="232B49"/>
                </a:solidFill>
                <a:latin typeface="Avenir Book" panose="02000503020000020003" pitchFamily="2" charset="0"/>
              </a:rPr>
              <a:t>Legal Questions</a:t>
            </a:r>
          </a:p>
        </p:txBody>
      </p:sp>
      <p:sp>
        <p:nvSpPr>
          <p:cNvPr id="21" name="Rectangle 20">
            <a:extLst>
              <a:ext uri="{FF2B5EF4-FFF2-40B4-BE49-F238E27FC236}">
                <a16:creationId xmlns:a16="http://schemas.microsoft.com/office/drawing/2014/main" id="{81F28386-B03A-0204-75F5-D852578F219C}"/>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Real Help </a:t>
            </a:r>
            <a:r>
              <a:rPr lang="en-US" sz="3200" dirty="0">
                <a:solidFill>
                  <a:schemeClr val="bg1"/>
                </a:solidFill>
                <a:latin typeface="Avenir Book" panose="02000503020000020003" pitchFamily="2" charset="0"/>
              </a:rPr>
              <a:t>for the </a:t>
            </a:r>
            <a:r>
              <a:rPr lang="en-US" sz="3200" b="1" dirty="0">
                <a:solidFill>
                  <a:schemeClr val="bg1"/>
                </a:solidFill>
                <a:latin typeface="Avenir Heavy" panose="02000503020000020003" pitchFamily="2" charset="0"/>
              </a:rPr>
              <a:t>Everyday </a:t>
            </a:r>
            <a:br>
              <a:rPr lang="en-US" sz="3200" b="1" dirty="0">
                <a:solidFill>
                  <a:schemeClr val="bg1"/>
                </a:solidFill>
                <a:latin typeface="Avenir Heavy" panose="02000503020000020003" pitchFamily="2" charset="0"/>
              </a:rPr>
            </a:br>
            <a:r>
              <a:rPr lang="en-US" sz="3200" b="1" dirty="0">
                <a:solidFill>
                  <a:schemeClr val="bg1"/>
                </a:solidFill>
                <a:latin typeface="Avenir Heavy" panose="02000503020000020003" pitchFamily="2" charset="0"/>
              </a:rPr>
              <a:t>Challenges</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that Worry You</a:t>
            </a:r>
          </a:p>
        </p:txBody>
      </p:sp>
      <p:pic>
        <p:nvPicPr>
          <p:cNvPr id="8" name="Picture 7" descr="A green and black briefcase&#10;&#10;Description automatically generated">
            <a:extLst>
              <a:ext uri="{FF2B5EF4-FFF2-40B4-BE49-F238E27FC236}">
                <a16:creationId xmlns:a16="http://schemas.microsoft.com/office/drawing/2014/main" id="{AD2684C7-6F68-43D2-3D95-E7C761D85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2968" y="2478309"/>
            <a:ext cx="486123" cy="437510"/>
          </a:xfrm>
          <a:prstGeom prst="rect">
            <a:avLst/>
          </a:prstGeom>
        </p:spPr>
      </p:pic>
      <p:pic>
        <p:nvPicPr>
          <p:cNvPr id="11" name="Picture 10" descr="A green smiley face with a drop of water&#10;&#10;Description automatically generated">
            <a:extLst>
              <a:ext uri="{FF2B5EF4-FFF2-40B4-BE49-F238E27FC236}">
                <a16:creationId xmlns:a16="http://schemas.microsoft.com/office/drawing/2014/main" id="{8AA841E5-9354-DC8C-B2AF-7FB4457968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2968" y="3157943"/>
            <a:ext cx="486123" cy="486123"/>
          </a:xfrm>
          <a:prstGeom prst="rect">
            <a:avLst/>
          </a:prstGeom>
        </p:spPr>
      </p:pic>
      <p:pic>
        <p:nvPicPr>
          <p:cNvPr id="15" name="Picture 14" descr="A green and black baby bottle&#10;&#10;Description automatically generated">
            <a:extLst>
              <a:ext uri="{FF2B5EF4-FFF2-40B4-BE49-F238E27FC236}">
                <a16:creationId xmlns:a16="http://schemas.microsoft.com/office/drawing/2014/main" id="{C713DA49-7886-DBD8-0F45-C1C7DB3FDE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6629" y="3817521"/>
            <a:ext cx="558800" cy="558800"/>
          </a:xfrm>
          <a:prstGeom prst="rect">
            <a:avLst/>
          </a:prstGeom>
        </p:spPr>
      </p:pic>
      <p:pic>
        <p:nvPicPr>
          <p:cNvPr id="19" name="Picture 18" descr="A green line art of stacks of money&#10;&#10;Description automatically generated">
            <a:extLst>
              <a:ext uri="{FF2B5EF4-FFF2-40B4-BE49-F238E27FC236}">
                <a16:creationId xmlns:a16="http://schemas.microsoft.com/office/drawing/2014/main" id="{FF115CDC-6B02-1FD9-5F91-E610E0D704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2374" y="4557632"/>
            <a:ext cx="627310" cy="487907"/>
          </a:xfrm>
          <a:prstGeom prst="rect">
            <a:avLst/>
          </a:prstGeom>
        </p:spPr>
      </p:pic>
      <p:pic>
        <p:nvPicPr>
          <p:cNvPr id="22" name="Picture 21" descr="A green and black gavel&#10;&#10;Description automatically generated">
            <a:extLst>
              <a:ext uri="{FF2B5EF4-FFF2-40B4-BE49-F238E27FC236}">
                <a16:creationId xmlns:a16="http://schemas.microsoft.com/office/drawing/2014/main" id="{5CEB74AF-F6B1-4C5C-0A4C-7A5BECBAD5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252375" y="5210851"/>
            <a:ext cx="627309" cy="579579"/>
          </a:xfrm>
          <a:prstGeom prst="rect">
            <a:avLst/>
          </a:prstGeom>
        </p:spPr>
      </p:pic>
      <p:pic>
        <p:nvPicPr>
          <p:cNvPr id="9" name="Picture 8" descr="A person sitting on a couch looking at his phone&#10;&#10;Description automatically generated">
            <a:extLst>
              <a:ext uri="{FF2B5EF4-FFF2-40B4-BE49-F238E27FC236}">
                <a16:creationId xmlns:a16="http://schemas.microsoft.com/office/drawing/2014/main" id="{361D9519-281A-9EE3-CB29-193C21BB97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19757" y="583352"/>
            <a:ext cx="4900066" cy="4900066"/>
          </a:xfrm>
          <a:prstGeom prst="ellipse">
            <a:avLst/>
          </a:prstGeom>
        </p:spPr>
      </p:pic>
    </p:spTree>
    <p:extLst>
      <p:ext uri="{BB962C8B-B14F-4D97-AF65-F5344CB8AC3E}">
        <p14:creationId xmlns:p14="http://schemas.microsoft.com/office/powerpoint/2010/main" val="82916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kitchen&#10;&#10;Description automatically generated">
            <a:extLst>
              <a:ext uri="{FF2B5EF4-FFF2-40B4-BE49-F238E27FC236}">
                <a16:creationId xmlns:a16="http://schemas.microsoft.com/office/drawing/2014/main" id="{FBD7F84A-39D2-BD05-FA51-46FA9F478A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134" y="0"/>
            <a:ext cx="12192000" cy="6858000"/>
          </a:xfrm>
          <a:prstGeom prst="rect">
            <a:avLst/>
          </a:prstGeom>
        </p:spPr>
      </p:pic>
      <p:sp>
        <p:nvSpPr>
          <p:cNvPr id="2" name="Title 3">
            <a:extLst>
              <a:ext uri="{FF2B5EF4-FFF2-40B4-BE49-F238E27FC236}">
                <a16:creationId xmlns:a16="http://schemas.microsoft.com/office/drawing/2014/main" id="{34E42D34-34B1-6CB4-C0B6-FCBB74F24297}"/>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Free</a:t>
            </a:r>
            <a:r>
              <a:rPr lang="en-US" sz="3200" dirty="0">
                <a:solidFill>
                  <a:schemeClr val="bg1"/>
                </a:solidFill>
                <a:latin typeface="Avenir Book" panose="02000503020000020003" pitchFamily="2" charset="0"/>
              </a:rPr>
              <a:t> and </a:t>
            </a:r>
            <a:r>
              <a:rPr lang="en-US" sz="3200" b="1" dirty="0">
                <a:solidFill>
                  <a:schemeClr val="bg1"/>
                </a:solidFill>
                <a:latin typeface="Avenir Heavy" panose="02000503020000020003" pitchFamily="2" charset="0"/>
              </a:rPr>
              <a:t>Confidential</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Services —</a:t>
            </a:r>
          </a:p>
          <a:p>
            <a:r>
              <a:rPr lang="en-US" sz="3200" dirty="0">
                <a:solidFill>
                  <a:schemeClr val="bg1"/>
                </a:solidFill>
                <a:latin typeface="Avenir Book" panose="02000503020000020003" pitchFamily="2" charset="0"/>
              </a:rPr>
              <a:t>For Everyone!</a:t>
            </a:r>
          </a:p>
        </p:txBody>
      </p:sp>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1180942" y="1974997"/>
            <a:ext cx="4836736"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spcBef>
                <a:spcPts val="2800"/>
              </a:spcBef>
              <a:buNone/>
            </a:pPr>
            <a:r>
              <a:rPr lang="en-US" sz="2600" dirty="0">
                <a:solidFill>
                  <a:srgbClr val="232B49"/>
                </a:solidFill>
                <a:latin typeface="Avenir Book" panose="02000503020000020003" pitchFamily="2" charset="0"/>
              </a:rPr>
              <a:t>Employees</a:t>
            </a:r>
          </a:p>
          <a:p>
            <a:pPr marL="0" indent="0">
              <a:lnSpc>
                <a:spcPts val="4500"/>
              </a:lnSpc>
              <a:spcBef>
                <a:spcPts val="2800"/>
              </a:spcBef>
              <a:buNone/>
            </a:pPr>
            <a:r>
              <a:rPr lang="en-US" sz="2600" dirty="0">
                <a:solidFill>
                  <a:srgbClr val="232B49"/>
                </a:solidFill>
                <a:latin typeface="Avenir Book" panose="02000503020000020003" pitchFamily="2" charset="0"/>
              </a:rPr>
              <a:t>Spouses or Domestic Partners</a:t>
            </a:r>
          </a:p>
          <a:p>
            <a:pPr marL="0" indent="0">
              <a:lnSpc>
                <a:spcPts val="4500"/>
              </a:lnSpc>
              <a:spcBef>
                <a:spcPts val="2800"/>
              </a:spcBef>
              <a:buNone/>
            </a:pPr>
            <a:r>
              <a:rPr lang="en-US" sz="2600" dirty="0">
                <a:solidFill>
                  <a:srgbClr val="232B49"/>
                </a:solidFill>
                <a:latin typeface="Avenir Book" panose="02000503020000020003" pitchFamily="2" charset="0"/>
              </a:rPr>
              <a:t>Dependents up to Age 26</a:t>
            </a:r>
          </a:p>
          <a:p>
            <a:pPr marL="0" indent="0">
              <a:lnSpc>
                <a:spcPts val="4500"/>
              </a:lnSpc>
              <a:spcBef>
                <a:spcPts val="2800"/>
              </a:spcBef>
              <a:buNone/>
            </a:pPr>
            <a:r>
              <a:rPr lang="en-US" sz="2600" dirty="0">
                <a:solidFill>
                  <a:srgbClr val="232B49"/>
                </a:solidFill>
                <a:latin typeface="Avenir Book" panose="02000503020000020003" pitchFamily="2" charset="0"/>
              </a:rPr>
              <a:t>No Enrollment Necessary</a:t>
            </a:r>
          </a:p>
        </p:txBody>
      </p:sp>
      <p:sp>
        <p:nvSpPr>
          <p:cNvPr id="6" name="Rectangle 5">
            <a:extLst>
              <a:ext uri="{FF2B5EF4-FFF2-40B4-BE49-F238E27FC236}">
                <a16:creationId xmlns:a16="http://schemas.microsoft.com/office/drawing/2014/main" id="{C98ED94F-97B7-2DA8-925F-415C66135018}"/>
              </a:ext>
            </a:extLst>
          </p:cNvPr>
          <p:cNvSpPr/>
          <p:nvPr/>
        </p:nvSpPr>
        <p:spPr>
          <a:xfrm>
            <a:off x="1295135" y="2788635"/>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29B9B21-FED5-9233-5EDC-6F8926E97703}"/>
              </a:ext>
            </a:extLst>
          </p:cNvPr>
          <p:cNvSpPr/>
          <p:nvPr/>
        </p:nvSpPr>
        <p:spPr>
          <a:xfrm>
            <a:off x="1295134" y="3712933"/>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8E39FF-125E-DD8A-AC6F-CA1DC74E8C1F}"/>
              </a:ext>
            </a:extLst>
          </p:cNvPr>
          <p:cNvSpPr/>
          <p:nvPr/>
        </p:nvSpPr>
        <p:spPr>
          <a:xfrm>
            <a:off x="1295135" y="4637231"/>
            <a:ext cx="985805" cy="61180"/>
          </a:xfrm>
          <a:prstGeom prst="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erson holding a tablet&#10;&#10;Description automatically generated">
            <a:extLst>
              <a:ext uri="{FF2B5EF4-FFF2-40B4-BE49-F238E27FC236}">
                <a16:creationId xmlns:a16="http://schemas.microsoft.com/office/drawing/2014/main" id="{6EFF5A17-0EC0-2DD7-DADE-C5D5CD298E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2929" y="676878"/>
            <a:ext cx="2774156" cy="2774156"/>
          </a:xfrm>
          <a:prstGeom prst="ellipse">
            <a:avLst/>
          </a:prstGeom>
          <a:ln w="19050">
            <a:solidFill>
              <a:schemeClr val="bg1"/>
            </a:solidFill>
          </a:ln>
        </p:spPr>
      </p:pic>
      <p:pic>
        <p:nvPicPr>
          <p:cNvPr id="11" name="Picture 10" descr="A person and person washing dishes&#10;&#10;Description automatically generated">
            <a:extLst>
              <a:ext uri="{FF2B5EF4-FFF2-40B4-BE49-F238E27FC236}">
                <a16:creationId xmlns:a16="http://schemas.microsoft.com/office/drawing/2014/main" id="{1725A619-70DD-4FBE-F3F4-C0475C4886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198620" y="2628717"/>
            <a:ext cx="2774156" cy="2774156"/>
          </a:xfrm>
          <a:prstGeom prst="ellipse">
            <a:avLst/>
          </a:prstGeom>
          <a:ln w="19050">
            <a:solidFill>
              <a:schemeClr val="bg1"/>
            </a:solidFill>
          </a:ln>
        </p:spPr>
      </p:pic>
      <p:pic>
        <p:nvPicPr>
          <p:cNvPr id="13" name="Picture 12" descr="A person and a child looking at a tablet&#10;&#10;Description automatically generated">
            <a:extLst>
              <a:ext uri="{FF2B5EF4-FFF2-40B4-BE49-F238E27FC236}">
                <a16:creationId xmlns:a16="http://schemas.microsoft.com/office/drawing/2014/main" id="{518C1EF7-DAC5-85C3-7205-55617C43CE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7719" y="3871058"/>
            <a:ext cx="2774156" cy="2774156"/>
          </a:xfrm>
          <a:prstGeom prst="ellipse">
            <a:avLst/>
          </a:prstGeom>
          <a:ln w="19050">
            <a:solidFill>
              <a:schemeClr val="bg1"/>
            </a:solidFill>
          </a:ln>
        </p:spPr>
      </p:pic>
    </p:spTree>
    <p:extLst>
      <p:ext uri="{BB962C8B-B14F-4D97-AF65-F5344CB8AC3E}">
        <p14:creationId xmlns:p14="http://schemas.microsoft.com/office/powerpoint/2010/main" val="266324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Short Term Solution-Focused</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Counseling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Resolves </a:t>
            </a:r>
            <a:r>
              <a:rPr lang="en-US" sz="3200" b="1" dirty="0">
                <a:solidFill>
                  <a:schemeClr val="bg1"/>
                </a:solidFill>
                <a:latin typeface="Avenir Heavy" panose="02000503020000020003" pitchFamily="2" charset="0"/>
              </a:rPr>
              <a:t>Real-Life Issues</a:t>
            </a:r>
          </a:p>
        </p:txBody>
      </p:sp>
      <p:sp>
        <p:nvSpPr>
          <p:cNvPr id="15" name="Rounded Rectangle 14">
            <a:extLst>
              <a:ext uri="{FF2B5EF4-FFF2-40B4-BE49-F238E27FC236}">
                <a16:creationId xmlns:a16="http://schemas.microsoft.com/office/drawing/2014/main" id="{82C1B98D-9569-EBE0-E3B7-4AD78CF65E4C}"/>
              </a:ext>
            </a:extLst>
          </p:cNvPr>
          <p:cNvSpPr/>
          <p:nvPr/>
        </p:nvSpPr>
        <p:spPr>
          <a:xfrm>
            <a:off x="1339822"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4672951"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Rounded Rectangle 11">
            <a:extLst>
              <a:ext uri="{FF2B5EF4-FFF2-40B4-BE49-F238E27FC236}">
                <a16:creationId xmlns:a16="http://schemas.microsoft.com/office/drawing/2014/main" id="{51F7CA68-9304-635F-51A1-257C5775958C}"/>
              </a:ext>
            </a:extLst>
          </p:cNvPr>
          <p:cNvSpPr/>
          <p:nvPr/>
        </p:nvSpPr>
        <p:spPr>
          <a:xfrm>
            <a:off x="8006080" y="2354733"/>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TextBox 34">
            <a:extLst>
              <a:ext uri="{FF2B5EF4-FFF2-40B4-BE49-F238E27FC236}">
                <a16:creationId xmlns:a16="http://schemas.microsoft.com/office/drawing/2014/main" id="{CA5A21B9-04D6-25E8-AEEC-9CC31D13D3F5}"/>
              </a:ext>
            </a:extLst>
          </p:cNvPr>
          <p:cNvSpPr txBox="1"/>
          <p:nvPr/>
        </p:nvSpPr>
        <p:spPr>
          <a:xfrm>
            <a:off x="1339821" y="3207846"/>
            <a:ext cx="2846099" cy="1429622"/>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Up to 5 sessions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per person per problem type</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12-month period</a:t>
            </a:r>
          </a:p>
        </p:txBody>
      </p:sp>
      <p:sp>
        <p:nvSpPr>
          <p:cNvPr id="19" name="TextBox 18">
            <a:extLst>
              <a:ext uri="{FF2B5EF4-FFF2-40B4-BE49-F238E27FC236}">
                <a16:creationId xmlns:a16="http://schemas.microsoft.com/office/drawing/2014/main" id="{3406C025-6114-924B-315F-EDE921B23B97}"/>
              </a:ext>
            </a:extLst>
          </p:cNvPr>
          <p:cNvSpPr txBox="1"/>
          <p:nvPr/>
        </p:nvSpPr>
        <p:spPr>
          <a:xfrm>
            <a:off x="4672950" y="3207846"/>
            <a:ext cx="2846099" cy="760273"/>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Individuals, Couples, Family, Teens</a:t>
            </a:r>
          </a:p>
        </p:txBody>
      </p:sp>
      <p:sp>
        <p:nvSpPr>
          <p:cNvPr id="20" name="TextBox 19">
            <a:extLst>
              <a:ext uri="{FF2B5EF4-FFF2-40B4-BE49-F238E27FC236}">
                <a16:creationId xmlns:a16="http://schemas.microsoft.com/office/drawing/2014/main" id="{19696588-F1F2-5704-0D4D-85AB049EB261}"/>
              </a:ext>
            </a:extLst>
          </p:cNvPr>
          <p:cNvSpPr txBox="1"/>
          <p:nvPr/>
        </p:nvSpPr>
        <p:spPr>
          <a:xfrm>
            <a:off x="8006080" y="3207846"/>
            <a:ext cx="2846099" cy="1098827"/>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Quick, convenient connection,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multiple options</a:t>
            </a:r>
          </a:p>
        </p:txBody>
      </p:sp>
      <p:sp>
        <p:nvSpPr>
          <p:cNvPr id="22" name="TextBox 21">
            <a:extLst>
              <a:ext uri="{FF2B5EF4-FFF2-40B4-BE49-F238E27FC236}">
                <a16:creationId xmlns:a16="http://schemas.microsoft.com/office/drawing/2014/main" id="{2E066B86-3DCA-6258-33A2-880F2B42ADA8}"/>
              </a:ext>
            </a:extLst>
          </p:cNvPr>
          <p:cNvSpPr txBox="1"/>
          <p:nvPr/>
        </p:nvSpPr>
        <p:spPr>
          <a:xfrm>
            <a:off x="8006079" y="4411479"/>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In-person, video,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telephone, live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chat, text</a:t>
            </a:r>
          </a:p>
        </p:txBody>
      </p:sp>
      <p:grpSp>
        <p:nvGrpSpPr>
          <p:cNvPr id="4" name="Group 3">
            <a:extLst>
              <a:ext uri="{FF2B5EF4-FFF2-40B4-BE49-F238E27FC236}">
                <a16:creationId xmlns:a16="http://schemas.microsoft.com/office/drawing/2014/main" id="{1B81C99F-A12F-6C08-E57D-223BD61F3B3B}"/>
              </a:ext>
            </a:extLst>
          </p:cNvPr>
          <p:cNvGrpSpPr/>
          <p:nvPr/>
        </p:nvGrpSpPr>
        <p:grpSpPr>
          <a:xfrm>
            <a:off x="2386950" y="1978813"/>
            <a:ext cx="751840" cy="751840"/>
            <a:chOff x="2386950" y="1978813"/>
            <a:chExt cx="751840" cy="751840"/>
          </a:xfrm>
        </p:grpSpPr>
        <p:sp>
          <p:nvSpPr>
            <p:cNvPr id="14" name="Oval 13">
              <a:extLst>
                <a:ext uri="{FF2B5EF4-FFF2-40B4-BE49-F238E27FC236}">
                  <a16:creationId xmlns:a16="http://schemas.microsoft.com/office/drawing/2014/main" id="{0F14C7F8-6BD6-E323-FF5C-F43AD0B0EBCA}"/>
                </a:ext>
              </a:extLst>
            </p:cNvPr>
            <p:cNvSpPr/>
            <p:nvPr/>
          </p:nvSpPr>
          <p:spPr>
            <a:xfrm>
              <a:off x="2386950" y="1978813"/>
              <a:ext cx="751840" cy="751840"/>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calendar with a black background&#10;&#10;Description automatically generated">
              <a:extLst>
                <a:ext uri="{FF2B5EF4-FFF2-40B4-BE49-F238E27FC236}">
                  <a16:creationId xmlns:a16="http://schemas.microsoft.com/office/drawing/2014/main" id="{C217E3D7-6C81-2D22-F056-4F9CF4C828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83" y="2162696"/>
              <a:ext cx="359001" cy="374610"/>
            </a:xfrm>
            <a:prstGeom prst="rect">
              <a:avLst/>
            </a:prstGeom>
          </p:spPr>
        </p:pic>
      </p:grpSp>
      <p:grpSp>
        <p:nvGrpSpPr>
          <p:cNvPr id="5" name="Group 4">
            <a:extLst>
              <a:ext uri="{FF2B5EF4-FFF2-40B4-BE49-F238E27FC236}">
                <a16:creationId xmlns:a16="http://schemas.microsoft.com/office/drawing/2014/main" id="{F4501794-AF7D-601E-0AFD-6D7BB5CDBE53}"/>
              </a:ext>
            </a:extLst>
          </p:cNvPr>
          <p:cNvGrpSpPr/>
          <p:nvPr/>
        </p:nvGrpSpPr>
        <p:grpSpPr>
          <a:xfrm>
            <a:off x="5720080" y="1978813"/>
            <a:ext cx="751840" cy="751840"/>
            <a:chOff x="5720080" y="1978813"/>
            <a:chExt cx="751840" cy="751840"/>
          </a:xfrm>
        </p:grpSpPr>
        <p:sp>
          <p:nvSpPr>
            <p:cNvPr id="16" name="Oval 15">
              <a:extLst>
                <a:ext uri="{FF2B5EF4-FFF2-40B4-BE49-F238E27FC236}">
                  <a16:creationId xmlns:a16="http://schemas.microsoft.com/office/drawing/2014/main" id="{042AC7B5-A6D1-ADB8-9CC5-28600A0E5626}"/>
                </a:ext>
              </a:extLst>
            </p:cNvPr>
            <p:cNvSpPr/>
            <p:nvPr/>
          </p:nvSpPr>
          <p:spPr>
            <a:xfrm>
              <a:off x="5720080" y="1978813"/>
              <a:ext cx="751840" cy="751840"/>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group of people with their arms around each other&#10;&#10;Description automatically generated">
              <a:extLst>
                <a:ext uri="{FF2B5EF4-FFF2-40B4-BE49-F238E27FC236}">
                  <a16:creationId xmlns:a16="http://schemas.microsoft.com/office/drawing/2014/main" id="{9F4AE547-4C60-DC66-B1CD-42F703ACA9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6034" y="2116796"/>
              <a:ext cx="479932" cy="444172"/>
            </a:xfrm>
            <a:prstGeom prst="rect">
              <a:avLst/>
            </a:prstGeom>
          </p:spPr>
        </p:pic>
      </p:grpSp>
      <p:grpSp>
        <p:nvGrpSpPr>
          <p:cNvPr id="6" name="Group 5">
            <a:extLst>
              <a:ext uri="{FF2B5EF4-FFF2-40B4-BE49-F238E27FC236}">
                <a16:creationId xmlns:a16="http://schemas.microsoft.com/office/drawing/2014/main" id="{9635CB9F-CB50-56C2-0A7A-74725AED9C9D}"/>
              </a:ext>
            </a:extLst>
          </p:cNvPr>
          <p:cNvGrpSpPr/>
          <p:nvPr/>
        </p:nvGrpSpPr>
        <p:grpSpPr>
          <a:xfrm>
            <a:off x="9053209" y="1978813"/>
            <a:ext cx="751840" cy="751840"/>
            <a:chOff x="9053209" y="1978813"/>
            <a:chExt cx="751840" cy="751840"/>
          </a:xfrm>
        </p:grpSpPr>
        <p:sp>
          <p:nvSpPr>
            <p:cNvPr id="18" name="Oval 17">
              <a:extLst>
                <a:ext uri="{FF2B5EF4-FFF2-40B4-BE49-F238E27FC236}">
                  <a16:creationId xmlns:a16="http://schemas.microsoft.com/office/drawing/2014/main" id="{1A2130DA-6155-29C7-8C36-1009B4D1782E}"/>
                </a:ext>
              </a:extLst>
            </p:cNvPr>
            <p:cNvSpPr/>
            <p:nvPr/>
          </p:nvSpPr>
          <p:spPr>
            <a:xfrm>
              <a:off x="9053209" y="1978813"/>
              <a:ext cx="751840" cy="751840"/>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white line on a black background&#10;&#10;Description automatically generated">
              <a:extLst>
                <a:ext uri="{FF2B5EF4-FFF2-40B4-BE49-F238E27FC236}">
                  <a16:creationId xmlns:a16="http://schemas.microsoft.com/office/drawing/2014/main" id="{0121E599-1820-C5CC-6104-47E92CB978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5013" y="2155416"/>
              <a:ext cx="419021" cy="413783"/>
            </a:xfrm>
            <a:prstGeom prst="rect">
              <a:avLst/>
            </a:prstGeom>
          </p:spPr>
        </p:pic>
      </p:grpSp>
    </p:spTree>
    <p:extLst>
      <p:ext uri="{BB962C8B-B14F-4D97-AF65-F5344CB8AC3E}">
        <p14:creationId xmlns:p14="http://schemas.microsoft.com/office/powerpoint/2010/main" val="388290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Counseling Options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that Work with </a:t>
            </a:r>
            <a:r>
              <a:rPr lang="en-US" sz="3200" b="1" dirty="0">
                <a:solidFill>
                  <a:schemeClr val="bg1"/>
                </a:solidFill>
                <a:latin typeface="Avenir Heavy" panose="02000503020000020003" pitchFamily="2" charset="0"/>
              </a:rPr>
              <a:t>Busy Lives</a:t>
            </a:r>
          </a:p>
        </p:txBody>
      </p:sp>
      <p:grpSp>
        <p:nvGrpSpPr>
          <p:cNvPr id="6" name="Group 5">
            <a:extLst>
              <a:ext uri="{FF2B5EF4-FFF2-40B4-BE49-F238E27FC236}">
                <a16:creationId xmlns:a16="http://schemas.microsoft.com/office/drawing/2014/main" id="{8039154F-FA3F-9372-F87D-A67128450E5E}"/>
              </a:ext>
            </a:extLst>
          </p:cNvPr>
          <p:cNvGrpSpPr/>
          <p:nvPr/>
        </p:nvGrpSpPr>
        <p:grpSpPr>
          <a:xfrm>
            <a:off x="3006386" y="2069068"/>
            <a:ext cx="6179227" cy="4067572"/>
            <a:chOff x="3088128" y="2069068"/>
            <a:chExt cx="6179227" cy="4067572"/>
          </a:xfrm>
        </p:grpSpPr>
        <p:sp>
          <p:nvSpPr>
            <p:cNvPr id="15" name="Rounded Rectangle 14">
              <a:extLst>
                <a:ext uri="{FF2B5EF4-FFF2-40B4-BE49-F238E27FC236}">
                  <a16:creationId xmlns:a16="http://schemas.microsoft.com/office/drawing/2014/main" id="{82C1B98D-9569-EBE0-E3B7-4AD78CF65E4C}"/>
                </a:ext>
              </a:extLst>
            </p:cNvPr>
            <p:cNvSpPr/>
            <p:nvPr/>
          </p:nvSpPr>
          <p:spPr>
            <a:xfrm>
              <a:off x="3088128"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6421257"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4" name="Oval 13">
              <a:extLst>
                <a:ext uri="{FF2B5EF4-FFF2-40B4-BE49-F238E27FC236}">
                  <a16:creationId xmlns:a16="http://schemas.microsoft.com/office/drawing/2014/main" id="{0F14C7F8-6BD6-E323-FF5C-F43AD0B0EBCA}"/>
                </a:ext>
              </a:extLst>
            </p:cNvPr>
            <p:cNvSpPr/>
            <p:nvPr/>
          </p:nvSpPr>
          <p:spPr>
            <a:xfrm>
              <a:off x="4002689"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42AC7B5-A6D1-ADB8-9CC5-28600A0E5626}"/>
                </a:ext>
              </a:extLst>
            </p:cNvPr>
            <p:cNvSpPr/>
            <p:nvPr/>
          </p:nvSpPr>
          <p:spPr>
            <a:xfrm>
              <a:off x="7324613"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654F47-70D3-8DA7-55F0-4E63A78D88F0}"/>
                </a:ext>
              </a:extLst>
            </p:cNvPr>
            <p:cNvSpPr txBox="1"/>
            <p:nvPr/>
          </p:nvSpPr>
          <p:spPr>
            <a:xfrm>
              <a:off x="3090338" y="3459307"/>
              <a:ext cx="2846099" cy="789447"/>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In-person </a:t>
              </a:r>
            </a:p>
            <a:p>
              <a:pPr algn="ctr">
                <a:lnSpc>
                  <a:spcPts val="2700"/>
                </a:lnSpc>
              </a:pPr>
              <a:r>
                <a:rPr lang="en-US" sz="2000" b="1" dirty="0">
                  <a:solidFill>
                    <a:srgbClr val="232B49"/>
                  </a:solidFill>
                  <a:latin typeface="Avenir Heavy" panose="02000503020000020003" pitchFamily="2" charset="0"/>
                </a:rPr>
                <a:t>counseling</a:t>
              </a:r>
            </a:p>
          </p:txBody>
        </p:sp>
        <p:sp>
          <p:nvSpPr>
            <p:cNvPr id="5" name="TextBox 4">
              <a:extLst>
                <a:ext uri="{FF2B5EF4-FFF2-40B4-BE49-F238E27FC236}">
                  <a16:creationId xmlns:a16="http://schemas.microsoft.com/office/drawing/2014/main" id="{76000738-D0C1-0ECA-55A2-A5FEB6FF8D59}"/>
                </a:ext>
              </a:extLst>
            </p:cNvPr>
            <p:cNvSpPr txBox="1"/>
            <p:nvPr/>
          </p:nvSpPr>
          <p:spPr>
            <a:xfrm>
              <a:off x="3090337" y="4318856"/>
              <a:ext cx="2846099" cy="712952"/>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A more traditional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face-to-face experience</a:t>
              </a:r>
            </a:p>
          </p:txBody>
        </p:sp>
        <p:pic>
          <p:nvPicPr>
            <p:cNvPr id="9" name="Picture 8" descr="A person sitting on a chair with a computer&#10;&#10;Description automatically generated">
              <a:extLst>
                <a:ext uri="{FF2B5EF4-FFF2-40B4-BE49-F238E27FC236}">
                  <a16:creationId xmlns:a16="http://schemas.microsoft.com/office/drawing/2014/main" id="{1C6CA2C9-48AC-CDD5-7890-7E6C3811B5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8202" y="2118281"/>
              <a:ext cx="952207" cy="952207"/>
            </a:xfrm>
            <a:prstGeom prst="rect">
              <a:avLst/>
            </a:prstGeom>
          </p:spPr>
        </p:pic>
        <p:sp>
          <p:nvSpPr>
            <p:cNvPr id="10" name="TextBox 9">
              <a:extLst>
                <a:ext uri="{FF2B5EF4-FFF2-40B4-BE49-F238E27FC236}">
                  <a16:creationId xmlns:a16="http://schemas.microsoft.com/office/drawing/2014/main" id="{2B243134-114D-F99B-A3E1-9FF80B6953F2}"/>
                </a:ext>
              </a:extLst>
            </p:cNvPr>
            <p:cNvSpPr txBox="1"/>
            <p:nvPr/>
          </p:nvSpPr>
          <p:spPr>
            <a:xfrm>
              <a:off x="6421256" y="3459306"/>
              <a:ext cx="2846099" cy="789447"/>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Online counseling with BetterHelp</a:t>
              </a:r>
            </a:p>
          </p:txBody>
        </p:sp>
        <p:sp>
          <p:nvSpPr>
            <p:cNvPr id="13" name="TextBox 12">
              <a:extLst>
                <a:ext uri="{FF2B5EF4-FFF2-40B4-BE49-F238E27FC236}">
                  <a16:creationId xmlns:a16="http://schemas.microsoft.com/office/drawing/2014/main" id="{56AF1BE5-9BC6-0939-6265-0C57315225A5}"/>
                </a:ext>
              </a:extLst>
            </p:cNvPr>
            <p:cNvSpPr txBox="1"/>
            <p:nvPr/>
          </p:nvSpPr>
          <p:spPr>
            <a:xfrm>
              <a:off x="6421255" y="4318856"/>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Convenient video,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chat, telephone,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text options</a:t>
              </a:r>
            </a:p>
          </p:txBody>
        </p:sp>
      </p:grpSp>
      <p:pic>
        <p:nvPicPr>
          <p:cNvPr id="12" name="Picture 11" descr="A person sitting on a couch holding hands&#10;&#10;Description automatically generated">
            <a:extLst>
              <a:ext uri="{FF2B5EF4-FFF2-40B4-BE49-F238E27FC236}">
                <a16:creationId xmlns:a16="http://schemas.microsoft.com/office/drawing/2014/main" id="{13BCB41F-FA50-1B21-9CF5-B2A23F38DE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33422" y="1987976"/>
            <a:ext cx="1225684" cy="1225684"/>
          </a:xfrm>
          <a:prstGeom prst="ellipse">
            <a:avLst/>
          </a:prstGeom>
          <a:ln w="38100">
            <a:solidFill>
              <a:srgbClr val="0094BB"/>
            </a:solidFill>
          </a:ln>
        </p:spPr>
      </p:pic>
      <p:pic>
        <p:nvPicPr>
          <p:cNvPr id="18" name="Picture 17" descr="A person sitting in a chair using a tablet&#10;&#10;Description automatically generated">
            <a:extLst>
              <a:ext uri="{FF2B5EF4-FFF2-40B4-BE49-F238E27FC236}">
                <a16:creationId xmlns:a16="http://schemas.microsoft.com/office/drawing/2014/main" id="{9F7EA959-1FEA-5ADE-6D37-1AB613C903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49720" y="1987976"/>
            <a:ext cx="1225684" cy="1225684"/>
          </a:xfrm>
          <a:prstGeom prst="ellipse">
            <a:avLst/>
          </a:prstGeom>
          <a:ln w="38100">
            <a:solidFill>
              <a:srgbClr val="F58220"/>
            </a:solidFill>
          </a:ln>
        </p:spPr>
      </p:pic>
    </p:spTree>
    <p:extLst>
      <p:ext uri="{BB962C8B-B14F-4D97-AF65-F5344CB8AC3E}">
        <p14:creationId xmlns:p14="http://schemas.microsoft.com/office/powerpoint/2010/main" val="263185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1B15-E5C2-64A2-FEBB-C8A686AE1CD4}"/>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AA8A9256-3E9A-498A-11FE-AA8EB89ED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589" y="0"/>
            <a:ext cx="12192000" cy="6858000"/>
          </a:xfrm>
          <a:prstGeom prst="rect">
            <a:avLst/>
          </a:prstGeom>
        </p:spPr>
      </p:pic>
      <p:pic>
        <p:nvPicPr>
          <p:cNvPr id="10" name="Picture 9">
            <a:extLst>
              <a:ext uri="{FF2B5EF4-FFF2-40B4-BE49-F238E27FC236}">
                <a16:creationId xmlns:a16="http://schemas.microsoft.com/office/drawing/2014/main" id="{117443B3-EF4E-FA07-38B7-F127DF4AA475}"/>
              </a:ext>
            </a:extLst>
          </p:cNvPr>
          <p:cNvPicPr>
            <a:picLocks noChangeAspect="1"/>
          </p:cNvPicPr>
          <p:nvPr/>
        </p:nvPicPr>
        <p:blipFill>
          <a:blip r:embed="rId4">
            <a:extLst>
              <a:ext uri="{28A0092B-C50C-407E-A947-70E740481C1C}">
                <a14:useLocalDpi xmlns:a14="http://schemas.microsoft.com/office/drawing/2010/main" val="0"/>
              </a:ext>
            </a:extLst>
          </a:blip>
          <a:srcRect l="16355" r="16355"/>
          <a:stretch/>
        </p:blipFill>
        <p:spPr>
          <a:xfrm>
            <a:off x="6621647" y="570299"/>
            <a:ext cx="4952915" cy="4907047"/>
          </a:xfrm>
          <a:prstGeom prst="ellipse">
            <a:avLst/>
          </a:prstGeom>
        </p:spPr>
      </p:pic>
      <p:sp>
        <p:nvSpPr>
          <p:cNvPr id="2" name="Title 3">
            <a:extLst>
              <a:ext uri="{FF2B5EF4-FFF2-40B4-BE49-F238E27FC236}">
                <a16:creationId xmlns:a16="http://schemas.microsoft.com/office/drawing/2014/main" id="{B4B3AB21-E6C2-7F15-84B3-ADE1E3AC932B}"/>
              </a:ext>
            </a:extLst>
          </p:cNvPr>
          <p:cNvSpPr txBox="1">
            <a:spLocks/>
          </p:cNvSpPr>
          <p:nvPr/>
        </p:nvSpPr>
        <p:spPr>
          <a:xfrm>
            <a:off x="0" y="206950"/>
            <a:ext cx="7437750" cy="10078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Counselor Connect Concierge Service </a:t>
            </a:r>
            <a:br>
              <a:rPr lang="en-US" sz="3200" dirty="0">
                <a:solidFill>
                  <a:schemeClr val="bg1"/>
                </a:solidFill>
                <a:latin typeface="Avenir Heavy" panose="02000503020000020003" pitchFamily="2" charset="0"/>
              </a:rPr>
            </a:br>
            <a:r>
              <a:rPr lang="en-US" sz="3200" dirty="0">
                <a:solidFill>
                  <a:schemeClr val="bg1"/>
                </a:solidFill>
              </a:rPr>
              <a:t>for Ease of Access</a:t>
            </a:r>
          </a:p>
        </p:txBody>
      </p:sp>
      <p:sp>
        <p:nvSpPr>
          <p:cNvPr id="6" name="Content Placeholder 4">
            <a:extLst>
              <a:ext uri="{FF2B5EF4-FFF2-40B4-BE49-F238E27FC236}">
                <a16:creationId xmlns:a16="http://schemas.microsoft.com/office/drawing/2014/main" id="{3D57172C-281F-1CEF-F0AD-6B60B932AD7B}"/>
              </a:ext>
            </a:extLst>
          </p:cNvPr>
          <p:cNvSpPr txBox="1">
            <a:spLocks/>
          </p:cNvSpPr>
          <p:nvPr/>
        </p:nvSpPr>
        <p:spPr>
          <a:xfrm>
            <a:off x="0" y="1744003"/>
            <a:ext cx="6515798" cy="4907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rgbClr val="232B49"/>
                </a:solidFill>
              </a:rPr>
              <a:t>High touch white glove service</a:t>
            </a:r>
            <a:r>
              <a:rPr lang="en-US" sz="2400" dirty="0">
                <a:solidFill>
                  <a:srgbClr val="232B49"/>
                </a:solidFill>
                <a:latin typeface="Avenir Book" panose="02000503020000020003" pitchFamily="2" charset="0"/>
              </a:rPr>
              <a:t>, available </a:t>
            </a:r>
            <a:br>
              <a:rPr lang="en-US" sz="2400" dirty="0">
                <a:solidFill>
                  <a:srgbClr val="232B49"/>
                </a:solidFill>
                <a:latin typeface="Avenir Book" panose="02000503020000020003" pitchFamily="2" charset="0"/>
              </a:rPr>
            </a:br>
            <a:r>
              <a:rPr lang="en-US" sz="2400" dirty="0">
                <a:solidFill>
                  <a:srgbClr val="232B49"/>
                </a:solidFill>
                <a:latin typeface="Avenir Book" panose="02000503020000020003" pitchFamily="2" charset="0"/>
              </a:rPr>
              <a:t>to all members</a:t>
            </a:r>
            <a:endParaRPr lang="en-US" sz="2300" strike="sngStrike" dirty="0">
              <a:solidFill>
                <a:srgbClr val="FF0000"/>
              </a:solidFill>
              <a:latin typeface="Avenir Book" panose="02000503020000020003" pitchFamily="2" charset="0"/>
            </a:endParaRPr>
          </a:p>
          <a:p>
            <a:pPr marL="0" indent="0">
              <a:lnSpc>
                <a:spcPct val="110000"/>
              </a:lnSpc>
              <a:spcBef>
                <a:spcPts val="3600"/>
              </a:spcBef>
              <a:buNone/>
            </a:pPr>
            <a:r>
              <a:rPr lang="en-US" sz="2300" b="1" dirty="0">
                <a:solidFill>
                  <a:srgbClr val="232B49"/>
                </a:solidFill>
                <a:latin typeface="Avenir Heavy" panose="02000503020000020003"/>
              </a:rPr>
              <a:t>Access Center </a:t>
            </a:r>
            <a:r>
              <a:rPr lang="en-US" sz="2300" dirty="0">
                <a:solidFill>
                  <a:srgbClr val="232B49"/>
                </a:solidFill>
                <a:latin typeface="Avenir Heavy" panose="02000503020000020003"/>
              </a:rPr>
              <a:t>does all the legwork</a:t>
            </a:r>
          </a:p>
          <a:p>
            <a:pPr>
              <a:lnSpc>
                <a:spcPct val="100000"/>
              </a:lnSpc>
              <a:spcBef>
                <a:spcPts val="600"/>
              </a:spcBef>
            </a:pPr>
            <a:r>
              <a:rPr lang="en-US" sz="2300" dirty="0">
                <a:solidFill>
                  <a:srgbClr val="232B49"/>
                </a:solidFill>
                <a:latin typeface="Avenir Book" panose="02000503020000020003"/>
              </a:rPr>
              <a:t>Collects detailed member preferences</a:t>
            </a:r>
          </a:p>
          <a:p>
            <a:pPr>
              <a:lnSpc>
                <a:spcPct val="85000"/>
              </a:lnSpc>
              <a:spcBef>
                <a:spcPts val="1200"/>
              </a:spcBef>
            </a:pPr>
            <a:r>
              <a:rPr lang="en-US" sz="2300" dirty="0">
                <a:solidFill>
                  <a:srgbClr val="232B49"/>
                </a:solidFill>
                <a:latin typeface="Avenir Book" panose="02000503020000020003"/>
              </a:rPr>
              <a:t>Identifies counselors who best match preferences &amp; have availability/capacity to take on new clients</a:t>
            </a:r>
          </a:p>
          <a:p>
            <a:pPr>
              <a:lnSpc>
                <a:spcPct val="85000"/>
              </a:lnSpc>
              <a:spcBef>
                <a:spcPts val="1200"/>
              </a:spcBef>
            </a:pPr>
            <a:r>
              <a:rPr lang="en-US" sz="2300" dirty="0">
                <a:solidFill>
                  <a:srgbClr val="232B49"/>
                </a:solidFill>
                <a:latin typeface="Avenir Book" panose="02000503020000020003"/>
              </a:rPr>
              <a:t>Provides member with counselor contact information</a:t>
            </a:r>
          </a:p>
          <a:p>
            <a:pPr>
              <a:lnSpc>
                <a:spcPct val="85000"/>
              </a:lnSpc>
              <a:spcBef>
                <a:spcPts val="1200"/>
              </a:spcBef>
            </a:pPr>
            <a:r>
              <a:rPr lang="en-US" sz="2300" dirty="0">
                <a:solidFill>
                  <a:srgbClr val="232B49"/>
                </a:solidFill>
                <a:latin typeface="Avenir Book" panose="02000503020000020003"/>
              </a:rPr>
              <a:t>Follows up to ensure member has successfully</a:t>
            </a:r>
            <a:br>
              <a:rPr lang="en-US" sz="2300" dirty="0">
                <a:solidFill>
                  <a:srgbClr val="232B49"/>
                </a:solidFill>
                <a:latin typeface="Avenir Book" panose="02000503020000020003"/>
              </a:rPr>
            </a:br>
            <a:r>
              <a:rPr lang="en-US" sz="2300" dirty="0">
                <a:solidFill>
                  <a:srgbClr val="232B49"/>
                </a:solidFill>
                <a:latin typeface="Avenir Book" panose="02000503020000020003"/>
              </a:rPr>
              <a:t>connected with a counselor</a:t>
            </a:r>
            <a:br>
              <a:rPr lang="en-US" sz="2300" dirty="0">
                <a:solidFill>
                  <a:srgbClr val="232B49"/>
                </a:solidFill>
                <a:latin typeface="Avenir Book" panose="02000503020000020003"/>
              </a:rPr>
            </a:br>
            <a:br>
              <a:rPr lang="en-US" sz="2300" dirty="0">
                <a:solidFill>
                  <a:srgbClr val="232B49"/>
                </a:solidFill>
                <a:latin typeface="Avenir Book" panose="02000503020000020003"/>
              </a:rPr>
            </a:br>
            <a:br>
              <a:rPr lang="en-US" sz="2300" dirty="0">
                <a:solidFill>
                  <a:srgbClr val="232B49"/>
                </a:solidFill>
                <a:latin typeface="Avenir Book" panose="02000503020000020003"/>
              </a:rPr>
            </a:br>
            <a:endParaRPr lang="en-US" sz="2300" dirty="0">
              <a:solidFill>
                <a:srgbClr val="232B49"/>
              </a:solidFill>
              <a:latin typeface="Avenir Book" panose="02000503020000020003" pitchFamily="2" charset="0"/>
            </a:endParaRPr>
          </a:p>
        </p:txBody>
      </p:sp>
      <p:sp>
        <p:nvSpPr>
          <p:cNvPr id="7" name="Rectangle 6">
            <a:extLst>
              <a:ext uri="{FF2B5EF4-FFF2-40B4-BE49-F238E27FC236}">
                <a16:creationId xmlns:a16="http://schemas.microsoft.com/office/drawing/2014/main" id="{D68FD3AB-101E-0034-3F8D-255FD554DE6D}"/>
              </a:ext>
            </a:extLst>
          </p:cNvPr>
          <p:cNvSpPr/>
          <p:nvPr/>
        </p:nvSpPr>
        <p:spPr>
          <a:xfrm>
            <a:off x="76545" y="2752923"/>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083ACC6-F94D-F137-69A5-79714DCBEDA8}"/>
              </a:ext>
            </a:extLst>
          </p:cNvPr>
          <p:cNvSpPr/>
          <p:nvPr/>
        </p:nvSpPr>
        <p:spPr>
          <a:xfrm>
            <a:off x="76545" y="6049094"/>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54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7C24271D-647F-1748-B424-E94AC75AC2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46811" y="24928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b="1" dirty="0">
                <a:solidFill>
                  <a:srgbClr val="232B49"/>
                </a:solidFill>
                <a:latin typeface="Avenir Heavy" panose="02000503020000020003" pitchFamily="2" charset="0"/>
              </a:rPr>
              <a:t>800.344.4222</a:t>
            </a:r>
            <a:r>
              <a:rPr lang="en-US" sz="2600" dirty="0">
                <a:solidFill>
                  <a:srgbClr val="232B49"/>
                </a:solidFill>
                <a:latin typeface="Avenir Medium" panose="02000503020000020003" pitchFamily="2" charset="0"/>
              </a:rPr>
              <a:t> </a:t>
            </a:r>
            <a:r>
              <a:rPr lang="en-US" sz="2600" dirty="0">
                <a:solidFill>
                  <a:srgbClr val="232B49"/>
                </a:solidFill>
                <a:latin typeface="Avenir Book" panose="02000503020000020003" pitchFamily="2" charset="0"/>
              </a:rPr>
              <a:t>for </a:t>
            </a:r>
            <a:br>
              <a:rPr lang="en-US" sz="2600" dirty="0">
                <a:solidFill>
                  <a:srgbClr val="232B49"/>
                </a:solidFill>
                <a:latin typeface="Avenir Book" panose="02000503020000020003" pitchFamily="2" charset="0"/>
              </a:rPr>
            </a:br>
            <a:r>
              <a:rPr lang="en-US" sz="2600" dirty="0">
                <a:solidFill>
                  <a:srgbClr val="232B49"/>
                </a:solidFill>
                <a:latin typeface="Avenir Book" panose="02000503020000020003" pitchFamily="2" charset="0"/>
              </a:rPr>
              <a:t>in-the-moment support</a:t>
            </a:r>
          </a:p>
          <a:p>
            <a:pPr marL="0" indent="0">
              <a:lnSpc>
                <a:spcPts val="2850"/>
              </a:lnSpc>
              <a:spcAft>
                <a:spcPts val="1500"/>
              </a:spcAft>
              <a:buNone/>
            </a:pPr>
            <a:r>
              <a:rPr lang="en-US" sz="2600" b="1" dirty="0">
                <a:solidFill>
                  <a:srgbClr val="232B49"/>
                </a:solidFill>
                <a:latin typeface="Avenir Heavy" panose="02000503020000020003" pitchFamily="2" charset="0"/>
              </a:rPr>
              <a:t>Unlimited 24/7 access </a:t>
            </a:r>
            <a:r>
              <a:rPr lang="en-US" sz="2600" dirty="0">
                <a:solidFill>
                  <a:srgbClr val="232B49"/>
                </a:solidFill>
                <a:latin typeface="Avenir Book" panose="02000503020000020003" pitchFamily="2" charset="0"/>
              </a:rPr>
              <a:t>to mental health professionals</a:t>
            </a:r>
          </a:p>
          <a:p>
            <a:pPr marL="0" indent="0">
              <a:lnSpc>
                <a:spcPts val="2850"/>
              </a:lnSpc>
              <a:spcAft>
                <a:spcPts val="1500"/>
              </a:spcAft>
              <a:buNone/>
            </a:pPr>
            <a:r>
              <a:rPr lang="en-US" sz="2600" dirty="0">
                <a:solidFill>
                  <a:srgbClr val="232B49"/>
                </a:solidFill>
                <a:latin typeface="Avenir Book" panose="02000503020000020003" pitchFamily="2" charset="0"/>
              </a:rPr>
              <a:t>Find a positive way forward</a:t>
            </a:r>
          </a:p>
          <a:p>
            <a:pPr marL="0" indent="0">
              <a:lnSpc>
                <a:spcPts val="2850"/>
              </a:lnSpc>
              <a:spcAft>
                <a:spcPts val="1500"/>
              </a:spcAft>
              <a:buNone/>
            </a:pPr>
            <a:r>
              <a:rPr lang="en-US" sz="2600" dirty="0">
                <a:solidFill>
                  <a:srgbClr val="232B49"/>
                </a:solidFill>
                <a:latin typeface="Avenir Book" panose="02000503020000020003" pitchFamily="2" charset="0"/>
              </a:rPr>
              <a:t>Connect to ongoing support</a:t>
            </a:r>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Overwhelmed, In Distress </a:t>
            </a:r>
          </a:p>
          <a:p>
            <a:r>
              <a:rPr lang="en-US" sz="3200" dirty="0">
                <a:solidFill>
                  <a:schemeClr val="bg1"/>
                </a:solidFill>
                <a:latin typeface="Avenir Book" panose="02000503020000020003" pitchFamily="2" charset="0"/>
              </a:rPr>
              <a:t>or Just Want to Talk?</a:t>
            </a:r>
          </a:p>
        </p:txBody>
      </p:sp>
      <p:pic>
        <p:nvPicPr>
          <p:cNvPr id="9" name="Picture 8" descr="A red phone receiver on a black background&#10;&#10;Description automatically generated">
            <a:extLst>
              <a:ext uri="{FF2B5EF4-FFF2-40B4-BE49-F238E27FC236}">
                <a16:creationId xmlns:a16="http://schemas.microsoft.com/office/drawing/2014/main" id="{A6A19C66-029A-08B4-8775-A1FB2F5E1CAC}"/>
              </a:ext>
            </a:extLst>
          </p:cNvPr>
          <p:cNvPicPr>
            <a:picLocks noChangeAspect="1"/>
          </p:cNvPicPr>
          <p:nvPr/>
        </p:nvPicPr>
        <p:blipFill>
          <a:blip r:embed="rId4" cstate="screen">
            <a:duotone>
              <a:schemeClr val="accent4">
                <a:shade val="45000"/>
                <a:satMod val="135000"/>
              </a:schemeClr>
              <a:prstClr val="white"/>
            </a:duotone>
            <a:alphaModFix/>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337717" y="2462387"/>
            <a:ext cx="490902" cy="482985"/>
          </a:xfrm>
          <a:prstGeom prst="rect">
            <a:avLst/>
          </a:prstGeom>
        </p:spPr>
      </p:pic>
      <p:pic>
        <p:nvPicPr>
          <p:cNvPr id="12" name="Picture 11" descr="A phone and clock with a black background&#10;&#10;Description automatically generated">
            <a:extLst>
              <a:ext uri="{FF2B5EF4-FFF2-40B4-BE49-F238E27FC236}">
                <a16:creationId xmlns:a16="http://schemas.microsoft.com/office/drawing/2014/main" id="{360488C9-E178-B0AD-480D-173BFA66754F}"/>
              </a:ext>
            </a:extLst>
          </p:cNvPr>
          <p:cNvPicPr>
            <a:picLocks noChangeAspect="1"/>
          </p:cNvPicPr>
          <p:nvPr/>
        </p:nvPicPr>
        <p:blipFill>
          <a:blip r:embed="rId6" cstate="screen">
            <a:duotone>
              <a:schemeClr val="accent4">
                <a:shade val="45000"/>
                <a:satMod val="135000"/>
              </a:schemeClr>
              <a:prstClr val="white"/>
            </a:duotone>
            <a:alphaModFix/>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1337717" y="3623646"/>
            <a:ext cx="490902" cy="502590"/>
          </a:xfrm>
          <a:prstGeom prst="rect">
            <a:avLst/>
          </a:prstGeom>
        </p:spPr>
      </p:pic>
      <p:pic>
        <p:nvPicPr>
          <p:cNvPr id="14" name="Picture 13" descr="A hand with a thumb up&#10;&#10;Description automatically generated">
            <a:extLst>
              <a:ext uri="{FF2B5EF4-FFF2-40B4-BE49-F238E27FC236}">
                <a16:creationId xmlns:a16="http://schemas.microsoft.com/office/drawing/2014/main" id="{C79C1B31-BCA0-9AE4-6F48-F4F037F7F3E5}"/>
              </a:ext>
            </a:extLst>
          </p:cNvPr>
          <p:cNvPicPr>
            <a:picLocks noChangeAspect="1"/>
          </p:cNvPicPr>
          <p:nvPr/>
        </p:nvPicPr>
        <p:blipFill>
          <a:blip r:embed="rId8" cstate="screen">
            <a:duotone>
              <a:schemeClr val="accent4">
                <a:shade val="45000"/>
                <a:satMod val="135000"/>
              </a:schemeClr>
              <a:prstClr val="white"/>
            </a:duotone>
            <a:alphaModFix/>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1351977" y="4539881"/>
            <a:ext cx="462383" cy="502591"/>
          </a:xfrm>
          <a:prstGeom prst="rect">
            <a:avLst/>
          </a:prstGeom>
        </p:spPr>
      </p:pic>
      <p:pic>
        <p:nvPicPr>
          <p:cNvPr id="17" name="Picture 16" descr="A heart in a hands&#10;&#10;Description automatically generated with medium confidence">
            <a:extLst>
              <a:ext uri="{FF2B5EF4-FFF2-40B4-BE49-F238E27FC236}">
                <a16:creationId xmlns:a16="http://schemas.microsoft.com/office/drawing/2014/main" id="{B7F48C57-676D-2468-5A39-061056AFCE8C}"/>
              </a:ext>
            </a:extLst>
          </p:cNvPr>
          <p:cNvPicPr>
            <a:picLocks noChangeAspect="1"/>
          </p:cNvPicPr>
          <p:nvPr/>
        </p:nvPicPr>
        <p:blipFill>
          <a:blip r:embed="rId10" cstate="screen">
            <a:duotone>
              <a:schemeClr val="accent4">
                <a:shade val="45000"/>
                <a:satMod val="135000"/>
              </a:schemeClr>
              <a:prstClr val="white"/>
            </a:duotone>
            <a:alphaModFix/>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a:ext>
            </a:extLst>
          </a:blip>
          <a:stretch>
            <a:fillRect/>
          </a:stretch>
        </p:blipFill>
        <p:spPr>
          <a:xfrm>
            <a:off x="1316596" y="5299010"/>
            <a:ext cx="533144" cy="421183"/>
          </a:xfrm>
          <a:prstGeom prst="rect">
            <a:avLst/>
          </a:prstGeom>
        </p:spPr>
      </p:pic>
      <p:sp>
        <p:nvSpPr>
          <p:cNvPr id="7" name="Rectangle 6">
            <a:extLst>
              <a:ext uri="{FF2B5EF4-FFF2-40B4-BE49-F238E27FC236}">
                <a16:creationId xmlns:a16="http://schemas.microsoft.com/office/drawing/2014/main" id="{BE5BA79C-E7A6-0EE6-1451-4BA2F50D2AF2}"/>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sitting at a table with his hands on his chin&#10;&#10;Description automatically generated">
            <a:extLst>
              <a:ext uri="{FF2B5EF4-FFF2-40B4-BE49-F238E27FC236}">
                <a16:creationId xmlns:a16="http://schemas.microsoft.com/office/drawing/2014/main" id="{ADB84649-BBC8-81E3-88FC-5AB7B720FED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24275" y="567605"/>
            <a:ext cx="4937330" cy="4937330"/>
          </a:xfrm>
          <a:prstGeom prst="ellipse">
            <a:avLst/>
          </a:prstGeom>
        </p:spPr>
      </p:pic>
    </p:spTree>
    <p:extLst>
      <p:ext uri="{BB962C8B-B14F-4D97-AF65-F5344CB8AC3E}">
        <p14:creationId xmlns:p14="http://schemas.microsoft.com/office/powerpoint/2010/main" val="116533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17AEA-F910-3A15-081C-8CD7FF570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More Care Options for Learning </a:t>
            </a:r>
            <a:br>
              <a:rPr lang="en-US" sz="3200" dirty="0">
                <a:solidFill>
                  <a:schemeClr val="bg1"/>
                </a:solidFill>
                <a:latin typeface="Avenir Light" panose="020B0402020203020204" pitchFamily="34" charset="77"/>
              </a:rPr>
            </a:br>
            <a:r>
              <a:rPr lang="en-US" sz="3200" b="1" dirty="0">
                <a:solidFill>
                  <a:schemeClr val="bg1"/>
                </a:solidFill>
                <a:latin typeface="Avenir Heavy" panose="02000503020000020003" pitchFamily="2" charset="0"/>
              </a:rPr>
              <a:t>New Skills</a:t>
            </a:r>
            <a:r>
              <a:rPr lang="en-US" sz="3200" dirty="0">
                <a:solidFill>
                  <a:schemeClr val="bg1"/>
                </a:solidFill>
                <a:latin typeface="Avenir Book" panose="02000503020000020003" pitchFamily="2" charset="0"/>
              </a:rPr>
              <a:t> &amp; </a:t>
            </a:r>
            <a:r>
              <a:rPr lang="en-US" sz="3200" b="1" dirty="0">
                <a:solidFill>
                  <a:schemeClr val="bg1"/>
                </a:solidFill>
                <a:latin typeface="Avenir Heavy" panose="02000503020000020003" pitchFamily="2" charset="0"/>
              </a:rPr>
              <a:t>Changing Habits</a:t>
            </a:r>
          </a:p>
        </p:txBody>
      </p:sp>
      <p:sp>
        <p:nvSpPr>
          <p:cNvPr id="7" name="Rounded Rectangle 6">
            <a:extLst>
              <a:ext uri="{FF2B5EF4-FFF2-40B4-BE49-F238E27FC236}">
                <a16:creationId xmlns:a16="http://schemas.microsoft.com/office/drawing/2014/main" id="{CD13B375-CE7C-7A78-D04F-F1CC6B4AB9B4}"/>
              </a:ext>
            </a:extLst>
          </p:cNvPr>
          <p:cNvSpPr/>
          <p:nvPr/>
        </p:nvSpPr>
        <p:spPr>
          <a:xfrm>
            <a:off x="1310209"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ounded Rectangle 7">
            <a:extLst>
              <a:ext uri="{FF2B5EF4-FFF2-40B4-BE49-F238E27FC236}">
                <a16:creationId xmlns:a16="http://schemas.microsoft.com/office/drawing/2014/main" id="{CA1CA380-1DF0-6E5D-289A-DA8F179779E0}"/>
              </a:ext>
            </a:extLst>
          </p:cNvPr>
          <p:cNvSpPr/>
          <p:nvPr/>
        </p:nvSpPr>
        <p:spPr>
          <a:xfrm>
            <a:off x="4643338"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Oval 8">
            <a:extLst>
              <a:ext uri="{FF2B5EF4-FFF2-40B4-BE49-F238E27FC236}">
                <a16:creationId xmlns:a16="http://schemas.microsoft.com/office/drawing/2014/main" id="{27AE4ED7-FC18-A0B4-5C59-ED39B14BB913}"/>
              </a:ext>
            </a:extLst>
          </p:cNvPr>
          <p:cNvSpPr/>
          <p:nvPr/>
        </p:nvSpPr>
        <p:spPr>
          <a:xfrm>
            <a:off x="2224770"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14F87BB-A842-1A3A-D37A-25FFA97DA966}"/>
              </a:ext>
            </a:extLst>
          </p:cNvPr>
          <p:cNvSpPr/>
          <p:nvPr/>
        </p:nvSpPr>
        <p:spPr>
          <a:xfrm>
            <a:off x="5546694"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F81EE6B-9D0A-5C06-F67C-457032DF820E}"/>
              </a:ext>
            </a:extLst>
          </p:cNvPr>
          <p:cNvSpPr txBox="1"/>
          <p:nvPr/>
        </p:nvSpPr>
        <p:spPr>
          <a:xfrm>
            <a:off x="1312419" y="3459307"/>
            <a:ext cx="2846099" cy="725583"/>
          </a:xfrm>
          <a:prstGeom prst="rect">
            <a:avLst/>
          </a:prstGeom>
          <a:noFill/>
        </p:spPr>
        <p:txBody>
          <a:bodyPr wrap="square" rtlCol="0">
            <a:spAutoFit/>
          </a:bodyPr>
          <a:lstStyle/>
          <a:p>
            <a:pPr algn="ctr">
              <a:lnSpc>
                <a:spcPct val="105000"/>
              </a:lnSpc>
            </a:pPr>
            <a:r>
              <a:rPr lang="en-US" sz="2000" b="1" i="1" dirty="0">
                <a:solidFill>
                  <a:srgbClr val="FF0000"/>
                </a:solidFill>
                <a:latin typeface="Avenir Heavy" panose="02000503020000020003" pitchFamily="2" charset="0"/>
              </a:rPr>
              <a:t>Effective 1/1/2025 </a:t>
            </a:r>
            <a:r>
              <a:rPr lang="en-US" sz="2000" b="1" dirty="0">
                <a:solidFill>
                  <a:srgbClr val="232B49"/>
                </a:solidFill>
                <a:latin typeface="Avenir Heavy" panose="02000503020000020003" pitchFamily="2" charset="0"/>
              </a:rPr>
              <a:t>Personal coaching</a:t>
            </a:r>
          </a:p>
        </p:txBody>
      </p:sp>
      <p:sp>
        <p:nvSpPr>
          <p:cNvPr id="12" name="TextBox 11">
            <a:extLst>
              <a:ext uri="{FF2B5EF4-FFF2-40B4-BE49-F238E27FC236}">
                <a16:creationId xmlns:a16="http://schemas.microsoft.com/office/drawing/2014/main" id="{65053307-7A70-9FEF-EBAF-1A14EECBB8F1}"/>
              </a:ext>
            </a:extLst>
          </p:cNvPr>
          <p:cNvSpPr txBox="1"/>
          <p:nvPr/>
        </p:nvSpPr>
        <p:spPr>
          <a:xfrm>
            <a:off x="1312418" y="4276975"/>
            <a:ext cx="2846099" cy="1344535"/>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Strategic approach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to stress, sleep,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personal health,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and achieving goals.</a:t>
            </a:r>
          </a:p>
        </p:txBody>
      </p:sp>
      <p:sp>
        <p:nvSpPr>
          <p:cNvPr id="15" name="TextBox 14">
            <a:extLst>
              <a:ext uri="{FF2B5EF4-FFF2-40B4-BE49-F238E27FC236}">
                <a16:creationId xmlns:a16="http://schemas.microsoft.com/office/drawing/2014/main" id="{4F6B7E04-5B1E-2B55-9C06-17C2CEEF31A0}"/>
              </a:ext>
            </a:extLst>
          </p:cNvPr>
          <p:cNvSpPr txBox="1"/>
          <p:nvPr/>
        </p:nvSpPr>
        <p:spPr>
          <a:xfrm>
            <a:off x="4643337" y="3459306"/>
            <a:ext cx="2846099" cy="76027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Parent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coaching</a:t>
            </a:r>
          </a:p>
        </p:txBody>
      </p:sp>
      <p:sp>
        <p:nvSpPr>
          <p:cNvPr id="16" name="TextBox 15">
            <a:extLst>
              <a:ext uri="{FF2B5EF4-FFF2-40B4-BE49-F238E27FC236}">
                <a16:creationId xmlns:a16="http://schemas.microsoft.com/office/drawing/2014/main" id="{117D211E-96E9-4D02-8BCF-9761C5FD4BEF}"/>
              </a:ext>
            </a:extLst>
          </p:cNvPr>
          <p:cNvSpPr txBox="1"/>
          <p:nvPr/>
        </p:nvSpPr>
        <p:spPr>
          <a:xfrm>
            <a:off x="4643336" y="4276975"/>
            <a:ext cx="2846099" cy="1344535"/>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Personalized guidance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to overcome parenting challenges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find solutions </a:t>
            </a:r>
          </a:p>
        </p:txBody>
      </p:sp>
      <p:sp>
        <p:nvSpPr>
          <p:cNvPr id="17" name="Rounded Rectangle 16">
            <a:extLst>
              <a:ext uri="{FF2B5EF4-FFF2-40B4-BE49-F238E27FC236}">
                <a16:creationId xmlns:a16="http://schemas.microsoft.com/office/drawing/2014/main" id="{55B2AA89-4102-CEE3-4530-A768E535FB7D}"/>
              </a:ext>
            </a:extLst>
          </p:cNvPr>
          <p:cNvSpPr/>
          <p:nvPr/>
        </p:nvSpPr>
        <p:spPr>
          <a:xfrm>
            <a:off x="7993812" y="2354734"/>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Oval 17">
            <a:extLst>
              <a:ext uri="{FF2B5EF4-FFF2-40B4-BE49-F238E27FC236}">
                <a16:creationId xmlns:a16="http://schemas.microsoft.com/office/drawing/2014/main" id="{0EA50CE6-B30E-AE52-863C-3E95501C04C1}"/>
              </a:ext>
            </a:extLst>
          </p:cNvPr>
          <p:cNvSpPr/>
          <p:nvPr/>
        </p:nvSpPr>
        <p:spPr>
          <a:xfrm>
            <a:off x="8897168" y="2069068"/>
            <a:ext cx="1050633" cy="1050633"/>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41D8682-1D33-863D-5270-8275873F79A3}"/>
              </a:ext>
            </a:extLst>
          </p:cNvPr>
          <p:cNvSpPr txBox="1"/>
          <p:nvPr/>
        </p:nvSpPr>
        <p:spPr>
          <a:xfrm>
            <a:off x="7993811" y="3459306"/>
            <a:ext cx="2846099" cy="76027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Guided Mindfulness with eM Life</a:t>
            </a:r>
          </a:p>
        </p:txBody>
      </p:sp>
      <p:sp>
        <p:nvSpPr>
          <p:cNvPr id="22" name="TextBox 21">
            <a:extLst>
              <a:ext uri="{FF2B5EF4-FFF2-40B4-BE49-F238E27FC236}">
                <a16:creationId xmlns:a16="http://schemas.microsoft.com/office/drawing/2014/main" id="{657ADBB7-C406-D860-7E56-DB16A9C17306}"/>
              </a:ext>
            </a:extLst>
          </p:cNvPr>
          <p:cNvSpPr txBox="1"/>
          <p:nvPr/>
        </p:nvSpPr>
        <p:spPr>
          <a:xfrm>
            <a:off x="7993810" y="4276975"/>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Develop skills to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improve mental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physical wellbeing</a:t>
            </a:r>
          </a:p>
        </p:txBody>
      </p:sp>
      <p:pic>
        <p:nvPicPr>
          <p:cNvPr id="24" name="Picture 23" descr="A person holding a coffee cup and talking on a cell phone&#10;&#10;Description automatically generated">
            <a:extLst>
              <a:ext uri="{FF2B5EF4-FFF2-40B4-BE49-F238E27FC236}">
                <a16:creationId xmlns:a16="http://schemas.microsoft.com/office/drawing/2014/main" id="{74AA0E18-24D6-559A-767C-A852177431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5061" y="1996187"/>
            <a:ext cx="1196394" cy="1196394"/>
          </a:xfrm>
          <a:prstGeom prst="ellipse">
            <a:avLst/>
          </a:prstGeom>
          <a:ln w="38100">
            <a:solidFill>
              <a:srgbClr val="0094BB"/>
            </a:solidFill>
          </a:ln>
        </p:spPr>
      </p:pic>
      <p:pic>
        <p:nvPicPr>
          <p:cNvPr id="26" name="Picture 25" descr="A person holding a child&#10;&#10;Description automatically generated">
            <a:extLst>
              <a:ext uri="{FF2B5EF4-FFF2-40B4-BE49-F238E27FC236}">
                <a16:creationId xmlns:a16="http://schemas.microsoft.com/office/drawing/2014/main" id="{389B9545-C9F4-3A65-5DF1-7BA357BEA1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5355" y="1996187"/>
            <a:ext cx="1196394" cy="1196394"/>
          </a:xfrm>
          <a:prstGeom prst="ellipse">
            <a:avLst/>
          </a:prstGeom>
          <a:ln w="38100">
            <a:solidFill>
              <a:srgbClr val="F58220"/>
            </a:solidFill>
          </a:ln>
        </p:spPr>
      </p:pic>
      <p:pic>
        <p:nvPicPr>
          <p:cNvPr id="28" name="Picture 27" descr="A person sitting in a chair&#10;&#10;Description automatically generated">
            <a:extLst>
              <a:ext uri="{FF2B5EF4-FFF2-40B4-BE49-F238E27FC236}">
                <a16:creationId xmlns:a16="http://schemas.microsoft.com/office/drawing/2014/main" id="{4A74D8B6-300F-9AE5-E0D5-85F04D2CEE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16"/>
          <a:stretch/>
        </p:blipFill>
        <p:spPr>
          <a:xfrm>
            <a:off x="8828484" y="1996187"/>
            <a:ext cx="1196394" cy="1196394"/>
          </a:xfrm>
          <a:prstGeom prst="ellipse">
            <a:avLst/>
          </a:prstGeom>
          <a:ln w="38100">
            <a:solidFill>
              <a:srgbClr val="9ACA3C"/>
            </a:solidFill>
          </a:ln>
        </p:spPr>
      </p:pic>
    </p:spTree>
    <p:extLst>
      <p:ext uri="{BB962C8B-B14F-4D97-AF65-F5344CB8AC3E}">
        <p14:creationId xmlns:p14="http://schemas.microsoft.com/office/powerpoint/2010/main" val="292570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oncern Orientation Presentation Avenir">
      <a:majorFont>
        <a:latin typeface="Avenir Book"/>
        <a:ea typeface=""/>
        <a:cs typeface=""/>
      </a:majorFont>
      <a:minorFont>
        <a:latin typeface="Avenir Heav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5021</TotalTime>
  <Words>2766</Words>
  <Application>Microsoft Office PowerPoint</Application>
  <PresentationFormat>Widescreen</PresentationFormat>
  <Paragraphs>281</Paragraphs>
  <Slides>18</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Aptos</vt:lpstr>
      <vt:lpstr>Arial</vt:lpstr>
      <vt:lpstr>Avenir Black</vt:lpstr>
      <vt:lpstr>Avenir Book</vt:lpstr>
      <vt:lpstr>Avenir Heavy</vt:lpstr>
      <vt:lpstr>Avenir Heavy Oblique</vt:lpstr>
      <vt:lpstr>Avenir Light</vt:lpstr>
      <vt:lpstr>Avenir Medium</vt:lpstr>
      <vt:lpstr>Calibri</vt:lpstr>
      <vt:lpstr>Century Gothic</vt:lpstr>
      <vt:lpstr>Courier New</vt:lpstr>
      <vt:lpstr>Segoe UI</vt:lpstr>
      <vt:lpstr>Sofia Pro</vt:lpstr>
      <vt:lpstr>Sofia Pro Black</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Niccoli</dc:creator>
  <cp:lastModifiedBy>Bevan Richardson</cp:lastModifiedBy>
  <cp:revision>228</cp:revision>
  <dcterms:created xsi:type="dcterms:W3CDTF">2024-06-18T14:10:36Z</dcterms:created>
  <dcterms:modified xsi:type="dcterms:W3CDTF">2024-12-10T20:12:16Z</dcterms:modified>
</cp:coreProperties>
</file>