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1"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82" r:id="rId14"/>
    <p:sldId id="269" r:id="rId15"/>
    <p:sldId id="270" r:id="rId16"/>
    <p:sldId id="271" r:id="rId17"/>
    <p:sldId id="274" r:id="rId18"/>
    <p:sldId id="276" r:id="rId19"/>
    <p:sldId id="277" r:id="rId20"/>
    <p:sldId id="278" r:id="rId21"/>
    <p:sldId id="279" r:id="rId22"/>
    <p:sldId id="280" r:id="rId23"/>
    <p:sldId id="281" r:id="rId24"/>
    <p:sldId id="268" r:id="rId25"/>
    <p:sldId id="283" r:id="rId26"/>
    <p:sldId id="285" r:id="rId27"/>
    <p:sldId id="286" r:id="rId28"/>
    <p:sldId id="287" r:id="rId29"/>
    <p:sldId id="288" r:id="rId30"/>
    <p:sldId id="289" r:id="rId31"/>
    <p:sldId id="290" r:id="rId32"/>
    <p:sldId id="298" r:id="rId33"/>
    <p:sldId id="293" r:id="rId34"/>
    <p:sldId id="294" r:id="rId35"/>
    <p:sldId id="295" r:id="rId36"/>
    <p:sldId id="296" r:id="rId37"/>
    <p:sldId id="297" r:id="rId38"/>
    <p:sldId id="299" r:id="rId39"/>
    <p:sldId id="30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6303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6D22F896-40B5-4ADD-8801-0D06FADFA095}"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39797822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7580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007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6D22F896-40B5-4ADD-8801-0D06FADFA095}"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21328785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6D22F896-40B5-4ADD-8801-0D06FADFA095}" type="slidenum">
              <a:rPr lang="en-US" smtClean="0"/>
              <a:pPr/>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8461670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268250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11376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2842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929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184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3713571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07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224528" y="457200"/>
            <a:ext cx="3200400" cy="274320"/>
          </a:xfrm>
        </p:spPr>
        <p:txBody>
          <a:bodyPr>
            <a:noAutofit/>
          </a:bodyPr>
          <a:lstStyle/>
          <a:p>
            <a:endParaRPr lang="en-US" dirty="0"/>
          </a:p>
        </p:txBody>
      </p:sp>
      <p:sp>
        <p:nvSpPr>
          <p:cNvPr id="6" name="Slide Number Placeholder 5"/>
          <p:cNvSpPr>
            <a:spLocks noGrp="1"/>
          </p:cNvSpPr>
          <p:nvPr>
            <p:ph type="sldNum" sz="quarter" idx="12"/>
          </p:nvPr>
        </p:nvSpPr>
        <p:spPr/>
        <p:txBody>
          <a:bodyPr>
            <a:noAutofit/>
          </a:bodyPr>
          <a:lstStyle/>
          <a:p>
            <a:fld id="{6D22F896-40B5-4ADD-8801-0D06FADFA095}" type="slidenum">
              <a:rPr lang="en-US" smtClean="0"/>
              <a:pPr/>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0367248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616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endParaRPr lang="en-US" dirty="0"/>
          </a:p>
        </p:txBody>
      </p:sp>
      <p:sp>
        <p:nvSpPr>
          <p:cNvPr id="7" name="Slide Number Placeholder 6"/>
          <p:cNvSpPr>
            <a:spLocks noGrp="1"/>
          </p:cNvSpPr>
          <p:nvPr>
            <p:ph type="sldNum" sz="quarter" idx="12"/>
          </p:nvPr>
        </p:nvSpPr>
        <p:spPr/>
        <p:txBody>
          <a:bodyPr>
            <a:noAutofit/>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459953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endParaRPr lang="en-US" dirty="0"/>
          </a:p>
        </p:txBody>
      </p:sp>
      <p:sp>
        <p:nvSpPr>
          <p:cNvPr id="7" name="Slide Number Placeholder 6"/>
          <p:cNvSpPr>
            <a:spLocks noGrp="1"/>
          </p:cNvSpPr>
          <p:nvPr>
            <p:ph type="sldNum" sz="quarter" idx="12"/>
          </p:nvPr>
        </p:nvSpPr>
        <p:spPr/>
        <p:txBody>
          <a:bodyPr>
            <a:noAutofit/>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71909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2934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6D22F896-40B5-4ADD-8801-0D06FADFA095}"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5769535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6D22F896-40B5-4ADD-8801-0D06FADFA095}"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0135815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295529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Lst>
  <p:hf sldNum="0" hdr="0" ft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WIOA YOUTH PERFORMANCE</a:t>
            </a:r>
          </a:p>
        </p:txBody>
      </p:sp>
      <p:pic>
        <p:nvPicPr>
          <p:cNvPr id="4" name="Picture 3">
            <a:extLst>
              <a:ext uri="{FF2B5EF4-FFF2-40B4-BE49-F238E27FC236}">
                <a16:creationId xmlns:a16="http://schemas.microsoft.com/office/drawing/2014/main" id="{BFAA0E0A-24E3-4961-BD88-EFE8B0357440}"/>
              </a:ext>
            </a:extLst>
          </p:cNvPr>
          <p:cNvPicPr>
            <a:picLocks noChangeAspect="1"/>
          </p:cNvPicPr>
          <p:nvPr/>
        </p:nvPicPr>
        <p:blipFill>
          <a:blip r:embed="rId2"/>
          <a:stretch>
            <a:fillRect/>
          </a:stretch>
        </p:blipFill>
        <p:spPr>
          <a:xfrm>
            <a:off x="4965742" y="3648457"/>
            <a:ext cx="2132482" cy="719290"/>
          </a:xfrm>
          <a:prstGeom prst="rect">
            <a:avLst/>
          </a:prstGeom>
        </p:spPr>
      </p:pic>
    </p:spTree>
    <p:extLst>
      <p:ext uri="{BB962C8B-B14F-4D97-AF65-F5344CB8AC3E}">
        <p14:creationId xmlns:p14="http://schemas.microsoft.com/office/powerpoint/2010/main" val="3850736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0941" y="1116985"/>
            <a:ext cx="9261566" cy="4846455"/>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en-US" sz="4000" dirty="0"/>
              <a:t>Employed</a:t>
            </a:r>
          </a:p>
          <a:p>
            <a:pPr marL="285750" indent="-285750">
              <a:lnSpc>
                <a:spcPct val="200000"/>
              </a:lnSpc>
              <a:buFont typeface="Wingdings" panose="05000000000000000000" pitchFamily="2" charset="2"/>
              <a:buChar char="Ø"/>
            </a:pPr>
            <a:r>
              <a:rPr lang="en-US" sz="4000" dirty="0"/>
              <a:t>Enrolled in Secondary School </a:t>
            </a:r>
          </a:p>
          <a:p>
            <a:pPr marL="285750" indent="-285750">
              <a:lnSpc>
                <a:spcPct val="200000"/>
              </a:lnSpc>
              <a:buFont typeface="Wingdings" panose="05000000000000000000" pitchFamily="2" charset="2"/>
              <a:buChar char="Ø"/>
            </a:pPr>
            <a:r>
              <a:rPr lang="en-US" sz="4000" dirty="0"/>
              <a:t>Post-Secondary Education</a:t>
            </a:r>
          </a:p>
          <a:p>
            <a:pPr marL="285750" indent="-285750">
              <a:lnSpc>
                <a:spcPct val="200000"/>
              </a:lnSpc>
              <a:buFont typeface="Wingdings" panose="05000000000000000000" pitchFamily="2" charset="2"/>
              <a:buChar char="Ø"/>
            </a:pPr>
            <a:r>
              <a:rPr lang="en-US" sz="4000" dirty="0"/>
              <a:t>Occupation Skills Training</a:t>
            </a:r>
          </a:p>
        </p:txBody>
      </p:sp>
    </p:spTree>
    <p:extLst>
      <p:ext uri="{BB962C8B-B14F-4D97-AF65-F5344CB8AC3E}">
        <p14:creationId xmlns:p14="http://schemas.microsoft.com/office/powerpoint/2010/main" val="244329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6652" y="-13304"/>
            <a:ext cx="9261566" cy="2194319"/>
          </a:xfrm>
          <a:prstGeom prst="rect">
            <a:avLst/>
          </a:prstGeom>
          <a:noFill/>
        </p:spPr>
        <p:txBody>
          <a:bodyPr wrap="square" rtlCol="0">
            <a:spAutoFit/>
          </a:bodyPr>
          <a:lstStyle/>
          <a:p>
            <a:pPr algn="ctr">
              <a:lnSpc>
                <a:spcPct val="200000"/>
              </a:lnSpc>
            </a:pPr>
            <a:r>
              <a:rPr lang="en-US" sz="2400" dirty="0"/>
              <a:t>Numerator</a:t>
            </a:r>
          </a:p>
          <a:p>
            <a:pPr algn="ctr">
              <a:lnSpc>
                <a:spcPct val="200000"/>
              </a:lnSpc>
            </a:pPr>
            <a:r>
              <a:rPr lang="en-US" sz="2400" dirty="0"/>
              <a:t>		</a:t>
            </a:r>
            <a:r>
              <a:rPr lang="en-US" sz="2400" u="sng" dirty="0"/>
              <a:t>							 ÷ (Divide by)						                 </a:t>
            </a:r>
            <a:r>
              <a:rPr lang="en-US" sz="2400" dirty="0"/>
              <a:t>	Denominator	</a:t>
            </a:r>
            <a:endParaRPr lang="en-US" sz="2400" u="sng" dirty="0"/>
          </a:p>
        </p:txBody>
      </p:sp>
      <p:sp>
        <p:nvSpPr>
          <p:cNvPr id="2" name="TextBox 1"/>
          <p:cNvSpPr txBox="1"/>
          <p:nvPr/>
        </p:nvSpPr>
        <p:spPr>
          <a:xfrm>
            <a:off x="496389" y="2194319"/>
            <a:ext cx="9940834" cy="3508653"/>
          </a:xfrm>
          <a:prstGeom prst="rect">
            <a:avLst/>
          </a:prstGeom>
          <a:noFill/>
        </p:spPr>
        <p:txBody>
          <a:bodyPr wrap="square" rtlCol="0">
            <a:spAutoFit/>
          </a:bodyPr>
          <a:lstStyle/>
          <a:p>
            <a:r>
              <a:rPr lang="en-US" sz="2000" i="1" u="sng" dirty="0"/>
              <a:t>Numerator</a:t>
            </a:r>
            <a:r>
              <a:rPr lang="en-US" dirty="0"/>
              <a:t>=</a:t>
            </a:r>
          </a:p>
          <a:p>
            <a:endParaRPr lang="en-US" dirty="0"/>
          </a:p>
          <a:p>
            <a:r>
              <a:rPr lang="en-US" dirty="0"/>
              <a:t>Youth who exited in the reporting period who are:</a:t>
            </a:r>
          </a:p>
          <a:p>
            <a:r>
              <a:rPr lang="en-US" dirty="0"/>
              <a:t>-Employed, Federal or military employment records (or supplemental wage information)</a:t>
            </a:r>
          </a:p>
          <a:p>
            <a:r>
              <a:rPr lang="en-US" dirty="0"/>
              <a:t>OR</a:t>
            </a:r>
          </a:p>
          <a:p>
            <a:r>
              <a:rPr lang="en-US" dirty="0"/>
              <a:t>-found to be enrolled in secondary education, post-secondary education, or occupational skills training. </a:t>
            </a:r>
            <a:r>
              <a:rPr lang="en-US" b="1" dirty="0">
                <a:solidFill>
                  <a:schemeClr val="bg1"/>
                </a:solidFill>
              </a:rPr>
              <a:t>[IN THE 2</a:t>
            </a:r>
            <a:r>
              <a:rPr lang="en-US" b="1" baseline="30000" dirty="0">
                <a:solidFill>
                  <a:schemeClr val="bg1"/>
                </a:solidFill>
              </a:rPr>
              <a:t>ND</a:t>
            </a:r>
            <a:r>
              <a:rPr lang="en-US" b="1" dirty="0">
                <a:solidFill>
                  <a:schemeClr val="bg1"/>
                </a:solidFill>
              </a:rPr>
              <a:t> QUARTER AFTER THEY EXIT THE PROGRAM)</a:t>
            </a:r>
          </a:p>
          <a:p>
            <a:pPr algn="ctr"/>
            <a:endParaRPr lang="en-US" b="1" dirty="0">
              <a:solidFill>
                <a:schemeClr val="bg1"/>
              </a:solidFill>
            </a:endParaRPr>
          </a:p>
          <a:p>
            <a:r>
              <a:rPr lang="en-US" sz="2000" i="1" u="sng" dirty="0"/>
              <a:t>Denominator=</a:t>
            </a:r>
          </a:p>
          <a:p>
            <a:endParaRPr lang="en-US" sz="2000" i="1" u="sng" dirty="0"/>
          </a:p>
          <a:p>
            <a:r>
              <a:rPr lang="en-US" dirty="0"/>
              <a:t>Total number of WIOA Title 1 Youth participants who were exited during the reporting period that do not meet one of the exclusionary exit reasons. </a:t>
            </a:r>
          </a:p>
        </p:txBody>
      </p:sp>
      <p:sp>
        <p:nvSpPr>
          <p:cNvPr id="3" name="Rectangle 2"/>
          <p:cNvSpPr/>
          <p:nvPr/>
        </p:nvSpPr>
        <p:spPr>
          <a:xfrm>
            <a:off x="0" y="13304"/>
            <a:ext cx="8647611" cy="218101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11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Examples:</a:t>
            </a:r>
          </a:p>
        </p:txBody>
      </p:sp>
      <p:sp>
        <p:nvSpPr>
          <p:cNvPr id="6" name="Text Placeholder 5"/>
          <p:cNvSpPr>
            <a:spLocks noGrp="1"/>
          </p:cNvSpPr>
          <p:nvPr>
            <p:ph type="body" idx="1"/>
          </p:nvPr>
        </p:nvSpPr>
        <p:spPr/>
        <p:txBody>
          <a:bodyPr>
            <a:normAutofit fontScale="85000" lnSpcReduction="10000"/>
          </a:bodyPr>
          <a:lstStyle/>
          <a:p>
            <a:pPr algn="ctr"/>
            <a:r>
              <a:rPr lang="en-US" dirty="0"/>
              <a:t>Employment Rate Scenario (OSY)</a:t>
            </a:r>
          </a:p>
        </p:txBody>
      </p:sp>
      <p:sp>
        <p:nvSpPr>
          <p:cNvPr id="7" name="Content Placeholder 6"/>
          <p:cNvSpPr>
            <a:spLocks noGrp="1"/>
          </p:cNvSpPr>
          <p:nvPr>
            <p:ph sz="half" idx="2"/>
          </p:nvPr>
        </p:nvSpPr>
        <p:spPr>
          <a:xfrm>
            <a:off x="3909757" y="2877312"/>
            <a:ext cx="3741928" cy="1717935"/>
          </a:xfrm>
        </p:spPr>
        <p:txBody>
          <a:bodyPr>
            <a:normAutofit/>
          </a:bodyPr>
          <a:lstStyle/>
          <a:p>
            <a:r>
              <a:rPr lang="en-US" dirty="0"/>
              <a:t>WIOA enrolled as Out-of-School Youth</a:t>
            </a:r>
          </a:p>
          <a:p>
            <a:r>
              <a:rPr lang="en-US" dirty="0"/>
              <a:t>Employed when they exited the program.</a:t>
            </a:r>
          </a:p>
          <a:p>
            <a:r>
              <a:rPr lang="en-US" dirty="0"/>
              <a:t>Employed at 1</a:t>
            </a:r>
            <a:r>
              <a:rPr lang="en-US" baseline="30000" dirty="0"/>
              <a:t>st,</a:t>
            </a:r>
            <a:r>
              <a:rPr lang="en-US" dirty="0"/>
              <a:t> 2</a:t>
            </a:r>
            <a:r>
              <a:rPr lang="en-US" baseline="30000" dirty="0"/>
              <a:t>nd</a:t>
            </a:r>
            <a:r>
              <a:rPr lang="en-US" dirty="0"/>
              <a:t>, 3</a:t>
            </a:r>
            <a:r>
              <a:rPr lang="en-US" baseline="30000" dirty="0"/>
              <a:t>rd</a:t>
            </a:r>
            <a:r>
              <a:rPr lang="en-US" dirty="0"/>
              <a:t> quarter after exit. </a:t>
            </a:r>
          </a:p>
          <a:p>
            <a:r>
              <a:rPr lang="en-US" dirty="0"/>
              <a:t>Employed only 1 month in 4</a:t>
            </a:r>
            <a:r>
              <a:rPr lang="en-US" baseline="30000" dirty="0"/>
              <a:t>th</a:t>
            </a:r>
            <a:r>
              <a:rPr lang="en-US" dirty="0"/>
              <a:t> quarter and no longer employed.</a:t>
            </a:r>
          </a:p>
        </p:txBody>
      </p:sp>
      <p:sp>
        <p:nvSpPr>
          <p:cNvPr id="8" name="Text Placeholder 7"/>
          <p:cNvSpPr>
            <a:spLocks noGrp="1"/>
          </p:cNvSpPr>
          <p:nvPr>
            <p:ph type="body" sz="quarter" idx="3"/>
          </p:nvPr>
        </p:nvSpPr>
        <p:spPr/>
        <p:txBody>
          <a:bodyPr>
            <a:normAutofit fontScale="85000" lnSpcReduction="10000"/>
          </a:bodyPr>
          <a:lstStyle/>
          <a:p>
            <a:pPr algn="ctr"/>
            <a:r>
              <a:rPr lang="en-US" dirty="0"/>
              <a:t>Employment Rate Scenario (ISY)</a:t>
            </a:r>
          </a:p>
        </p:txBody>
      </p:sp>
      <p:sp>
        <p:nvSpPr>
          <p:cNvPr id="9" name="Content Placeholder 8"/>
          <p:cNvSpPr>
            <a:spLocks noGrp="1"/>
          </p:cNvSpPr>
          <p:nvPr>
            <p:ph sz="quarter" idx="4"/>
          </p:nvPr>
        </p:nvSpPr>
        <p:spPr>
          <a:xfrm>
            <a:off x="8069580" y="2877312"/>
            <a:ext cx="3741928" cy="1392471"/>
          </a:xfrm>
        </p:spPr>
        <p:txBody>
          <a:bodyPr/>
          <a:lstStyle/>
          <a:p>
            <a:r>
              <a:rPr lang="en-US" dirty="0"/>
              <a:t>Receives WIOA Youth services during 11</a:t>
            </a:r>
            <a:r>
              <a:rPr lang="en-US" baseline="30000" dirty="0"/>
              <a:t>th</a:t>
            </a:r>
            <a:r>
              <a:rPr lang="en-US" dirty="0"/>
              <a:t> grade. </a:t>
            </a:r>
          </a:p>
          <a:p>
            <a:r>
              <a:rPr lang="en-US" dirty="0"/>
              <a:t>Participates in Summer employment following his 11</a:t>
            </a:r>
            <a:r>
              <a:rPr lang="en-US" baseline="30000" dirty="0"/>
              <a:t>th</a:t>
            </a:r>
            <a:r>
              <a:rPr lang="en-US" dirty="0"/>
              <a:t> grade year. </a:t>
            </a:r>
          </a:p>
          <a:p>
            <a:r>
              <a:rPr lang="en-US" dirty="0"/>
              <a:t>Employed 2</a:t>
            </a:r>
            <a:r>
              <a:rPr lang="en-US" baseline="30000" dirty="0"/>
              <a:t>nd</a:t>
            </a:r>
            <a:r>
              <a:rPr lang="en-US" dirty="0"/>
              <a:t> quarter after exit.</a:t>
            </a:r>
          </a:p>
        </p:txBody>
      </p:sp>
    </p:spTree>
    <p:extLst>
      <p:ext uri="{BB962C8B-B14F-4D97-AF65-F5344CB8AC3E}">
        <p14:creationId xmlns:p14="http://schemas.microsoft.com/office/powerpoint/2010/main" val="34308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3955" y="2338010"/>
            <a:ext cx="9104812" cy="2206181"/>
          </a:xfrm>
          <a:prstGeom prst="rect">
            <a:avLst/>
          </a:prstGeom>
          <a:noFill/>
        </p:spPr>
        <p:txBody>
          <a:bodyPr wrap="square" rtlCol="0">
            <a:spAutoFit/>
          </a:bodyPr>
          <a:lstStyle/>
          <a:p>
            <a:pPr algn="ctr">
              <a:lnSpc>
                <a:spcPct val="200000"/>
              </a:lnSpc>
            </a:pPr>
            <a:r>
              <a:rPr lang="en-US" sz="2400" dirty="0">
                <a:solidFill>
                  <a:schemeClr val="tx2">
                    <a:lumMod val="10000"/>
                  </a:schemeClr>
                </a:solidFill>
              </a:rPr>
              <a:t># employed or in education Q2 after exit</a:t>
            </a:r>
          </a:p>
          <a:p>
            <a:pPr algn="ctr">
              <a:lnSpc>
                <a:spcPct val="200000"/>
              </a:lnSpc>
            </a:pPr>
            <a:r>
              <a:rPr lang="en-US" sz="2400" dirty="0"/>
              <a:t>		</a:t>
            </a:r>
            <a:r>
              <a:rPr lang="en-US" sz="2400" u="sng" dirty="0"/>
              <a:t>											                 		</a:t>
            </a:r>
            <a:r>
              <a:rPr lang="en-US" sz="2400" dirty="0"/>
              <a:t>	</a:t>
            </a:r>
            <a:r>
              <a:rPr lang="en-US" sz="2400" dirty="0">
                <a:solidFill>
                  <a:schemeClr val="tx2">
                    <a:lumMod val="10000"/>
                  </a:schemeClr>
                </a:solidFill>
              </a:rPr>
              <a:t>Total # exited during reporting period	</a:t>
            </a:r>
            <a:endParaRPr lang="en-US" sz="2400" u="sng" dirty="0">
              <a:solidFill>
                <a:schemeClr val="tx2">
                  <a:lumMod val="10000"/>
                </a:schemeClr>
              </a:solidFill>
            </a:endParaRPr>
          </a:p>
        </p:txBody>
      </p:sp>
      <p:sp>
        <p:nvSpPr>
          <p:cNvPr id="3" name="Rectangle 2"/>
          <p:cNvSpPr/>
          <p:nvPr/>
        </p:nvSpPr>
        <p:spPr>
          <a:xfrm>
            <a:off x="130629" y="2465319"/>
            <a:ext cx="8360228" cy="218101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90857" y="2849032"/>
            <a:ext cx="587830" cy="830997"/>
          </a:xfrm>
          <a:prstGeom prst="rect">
            <a:avLst/>
          </a:prstGeom>
          <a:noFill/>
        </p:spPr>
        <p:txBody>
          <a:bodyPr wrap="square" rtlCol="0">
            <a:spAutoFit/>
          </a:bodyPr>
          <a:lstStyle/>
          <a:p>
            <a:r>
              <a:rPr lang="en-US" sz="4800" dirty="0"/>
              <a:t>‗</a:t>
            </a:r>
          </a:p>
        </p:txBody>
      </p:sp>
      <p:sp>
        <p:nvSpPr>
          <p:cNvPr id="6" name="TextBox 5"/>
          <p:cNvSpPr txBox="1"/>
          <p:nvPr/>
        </p:nvSpPr>
        <p:spPr>
          <a:xfrm>
            <a:off x="8826285" y="2338010"/>
            <a:ext cx="3326529" cy="2062103"/>
          </a:xfrm>
          <a:prstGeom prst="rect">
            <a:avLst/>
          </a:prstGeom>
          <a:noFill/>
        </p:spPr>
        <p:txBody>
          <a:bodyPr wrap="square" rtlCol="0">
            <a:spAutoFit/>
          </a:bodyPr>
          <a:lstStyle/>
          <a:p>
            <a:pPr algn="ctr"/>
            <a:r>
              <a:rPr lang="en-US" sz="3200" b="1" dirty="0">
                <a:solidFill>
                  <a:schemeClr val="tx2">
                    <a:lumMod val="10000"/>
                  </a:schemeClr>
                </a:solidFill>
              </a:rPr>
              <a:t>Employment/Education/Training Rate Q2 After Exit</a:t>
            </a:r>
          </a:p>
        </p:txBody>
      </p:sp>
    </p:spTree>
    <p:extLst>
      <p:ext uri="{BB962C8B-B14F-4D97-AF65-F5344CB8AC3E}">
        <p14:creationId xmlns:p14="http://schemas.microsoft.com/office/powerpoint/2010/main" val="412401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23933" y="1412368"/>
            <a:ext cx="8144134" cy="1373070"/>
          </a:xfrm>
        </p:spPr>
        <p:txBody>
          <a:bodyPr>
            <a:normAutofit fontScale="90000"/>
          </a:bodyPr>
          <a:lstStyle/>
          <a:p>
            <a:pPr algn="ctr"/>
            <a:r>
              <a:rPr lang="en-US" dirty="0"/>
              <a:t>Median Earnings in the </a:t>
            </a:r>
            <a:r>
              <a:rPr lang="en-US" b="1" dirty="0">
                <a:solidFill>
                  <a:schemeClr val="accent1">
                    <a:lumMod val="50000"/>
                  </a:schemeClr>
                </a:solidFill>
              </a:rPr>
              <a:t>2</a:t>
            </a:r>
            <a:r>
              <a:rPr lang="en-US" b="1" baseline="30000" dirty="0">
                <a:solidFill>
                  <a:schemeClr val="accent1">
                    <a:lumMod val="50000"/>
                  </a:schemeClr>
                </a:solidFill>
              </a:rPr>
              <a:t>nd</a:t>
            </a:r>
            <a:r>
              <a:rPr lang="en-US" b="1" dirty="0">
                <a:solidFill>
                  <a:schemeClr val="accent1">
                    <a:lumMod val="50000"/>
                  </a:schemeClr>
                </a:solidFill>
              </a:rPr>
              <a:t> Quarter </a:t>
            </a:r>
            <a:r>
              <a:rPr lang="en-US" dirty="0"/>
              <a:t>after Exit</a:t>
            </a:r>
          </a:p>
        </p:txBody>
      </p:sp>
    </p:spTree>
    <p:extLst>
      <p:ext uri="{BB962C8B-B14F-4D97-AF65-F5344CB8AC3E}">
        <p14:creationId xmlns:p14="http://schemas.microsoft.com/office/powerpoint/2010/main" val="428952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24527" y="550672"/>
            <a:ext cx="7817655" cy="768096"/>
          </a:xfrm>
        </p:spPr>
        <p:txBody>
          <a:bodyPr/>
          <a:lstStyle/>
          <a:p>
            <a:pPr algn="ctr"/>
            <a:r>
              <a:rPr lang="en-US" dirty="0"/>
              <a:t>What does MEDIAN mean?</a:t>
            </a:r>
          </a:p>
        </p:txBody>
      </p:sp>
      <p:sp>
        <p:nvSpPr>
          <p:cNvPr id="6" name="Content Placeholder 5"/>
          <p:cNvSpPr>
            <a:spLocks noGrp="1"/>
          </p:cNvSpPr>
          <p:nvPr>
            <p:ph idx="1"/>
          </p:nvPr>
        </p:nvSpPr>
        <p:spPr>
          <a:xfrm>
            <a:off x="4511246" y="2812047"/>
            <a:ext cx="6766560" cy="2700528"/>
          </a:xfrm>
        </p:spPr>
        <p:txBody>
          <a:bodyPr>
            <a:noAutofit/>
          </a:bodyPr>
          <a:lstStyle/>
          <a:p>
            <a:pPr algn="ctr"/>
            <a:r>
              <a:rPr lang="en-US" sz="4400" dirty="0"/>
              <a:t>The middle value of a sorted list of numbers. </a:t>
            </a:r>
          </a:p>
        </p:txBody>
      </p:sp>
    </p:spTree>
    <p:extLst>
      <p:ext uri="{BB962C8B-B14F-4D97-AF65-F5344CB8AC3E}">
        <p14:creationId xmlns:p14="http://schemas.microsoft.com/office/powerpoint/2010/main" val="79164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76" y="224261"/>
            <a:ext cx="10506792" cy="768096"/>
          </a:xfrm>
        </p:spPr>
        <p:txBody>
          <a:bodyPr>
            <a:normAutofit fontScale="90000"/>
          </a:bodyPr>
          <a:lstStyle/>
          <a:p>
            <a:pPr algn="ctr"/>
            <a:r>
              <a:rPr lang="en-US" dirty="0"/>
              <a:t>Calculating 2</a:t>
            </a:r>
            <a:r>
              <a:rPr lang="en-US" baseline="30000" dirty="0"/>
              <a:t>nd</a:t>
            </a:r>
            <a:r>
              <a:rPr lang="en-US" dirty="0"/>
              <a:t> quarter Median Earnings</a:t>
            </a:r>
          </a:p>
        </p:txBody>
      </p:sp>
      <p:sp>
        <p:nvSpPr>
          <p:cNvPr id="11" name="TextBox 10"/>
          <p:cNvSpPr txBox="1"/>
          <p:nvPr/>
        </p:nvSpPr>
        <p:spPr>
          <a:xfrm>
            <a:off x="783771" y="2259874"/>
            <a:ext cx="10110652" cy="3847207"/>
          </a:xfrm>
          <a:prstGeom prst="rect">
            <a:avLst/>
          </a:prstGeom>
          <a:noFill/>
        </p:spPr>
        <p:txBody>
          <a:bodyPr wrap="square" rtlCol="0">
            <a:spAutoFit/>
          </a:bodyPr>
          <a:lstStyle/>
          <a:p>
            <a:r>
              <a:rPr lang="en-US" sz="4000" dirty="0"/>
              <a:t>EXAMPLE 1:</a:t>
            </a:r>
          </a:p>
          <a:p>
            <a:endParaRPr lang="en-US" dirty="0"/>
          </a:p>
          <a:p>
            <a:r>
              <a:rPr lang="en-US" sz="2800" dirty="0"/>
              <a:t>You have 3 youth, each having individual earnings of $17, $15, $18:</a:t>
            </a:r>
          </a:p>
          <a:p>
            <a:endParaRPr lang="en-US" sz="2800" dirty="0"/>
          </a:p>
          <a:p>
            <a:r>
              <a:rPr lang="en-US" sz="2800" dirty="0"/>
              <a:t>1.Sort the number series from least to greatest. (15, 17, 18)</a:t>
            </a:r>
          </a:p>
          <a:p>
            <a:r>
              <a:rPr lang="en-US" sz="2800" dirty="0"/>
              <a:t>2. Find the middle digit. (17)</a:t>
            </a:r>
          </a:p>
          <a:p>
            <a:r>
              <a:rPr lang="en-US" sz="2800" dirty="0"/>
              <a:t>3. The median earnings for this series is $17.</a:t>
            </a:r>
          </a:p>
          <a:p>
            <a:endParaRPr lang="en-US" dirty="0"/>
          </a:p>
        </p:txBody>
      </p:sp>
    </p:spTree>
    <p:extLst>
      <p:ext uri="{BB962C8B-B14F-4D97-AF65-F5344CB8AC3E}">
        <p14:creationId xmlns:p14="http://schemas.microsoft.com/office/powerpoint/2010/main" val="608412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1426" y="224261"/>
            <a:ext cx="10299089" cy="768096"/>
          </a:xfrm>
        </p:spPr>
        <p:txBody>
          <a:bodyPr>
            <a:normAutofit fontScale="90000"/>
          </a:bodyPr>
          <a:lstStyle/>
          <a:p>
            <a:pPr algn="ctr"/>
            <a:r>
              <a:rPr lang="en-US" dirty="0"/>
              <a:t>Calculating 2</a:t>
            </a:r>
            <a:r>
              <a:rPr lang="en-US" baseline="30000" dirty="0"/>
              <a:t>nd</a:t>
            </a:r>
            <a:r>
              <a:rPr lang="en-US" dirty="0"/>
              <a:t> quarter Median Earnings</a:t>
            </a:r>
          </a:p>
        </p:txBody>
      </p:sp>
      <p:sp>
        <p:nvSpPr>
          <p:cNvPr id="11" name="TextBox 10"/>
          <p:cNvSpPr txBox="1"/>
          <p:nvPr/>
        </p:nvSpPr>
        <p:spPr>
          <a:xfrm>
            <a:off x="431925" y="1600566"/>
            <a:ext cx="10110652" cy="5139869"/>
          </a:xfrm>
          <a:prstGeom prst="rect">
            <a:avLst/>
          </a:prstGeom>
          <a:noFill/>
        </p:spPr>
        <p:txBody>
          <a:bodyPr wrap="square" rtlCol="0">
            <a:spAutoFit/>
          </a:bodyPr>
          <a:lstStyle/>
          <a:p>
            <a:endParaRPr lang="en-US" dirty="0"/>
          </a:p>
          <a:p>
            <a:r>
              <a:rPr lang="en-US" sz="4000" dirty="0"/>
              <a:t>EXAMPLE 2:</a:t>
            </a:r>
          </a:p>
          <a:p>
            <a:endParaRPr lang="en-US" dirty="0"/>
          </a:p>
          <a:p>
            <a:r>
              <a:rPr lang="en-US" sz="2800" dirty="0"/>
              <a:t>You have 4 youth with each individual earnings of $20, $16, $13, $18:</a:t>
            </a:r>
          </a:p>
          <a:p>
            <a:endParaRPr lang="en-US" sz="2800" dirty="0"/>
          </a:p>
          <a:p>
            <a:pPr marL="342900" indent="-342900">
              <a:buAutoNum type="arabicPeriod"/>
            </a:pPr>
            <a:r>
              <a:rPr lang="en-US" sz="2400" dirty="0"/>
              <a:t>Sort the number series from least to greatest without repeating numbers. (13, 16, 18, 20)</a:t>
            </a:r>
          </a:p>
          <a:p>
            <a:pPr marL="342900" indent="-342900">
              <a:buAutoNum type="arabicPeriod"/>
            </a:pPr>
            <a:r>
              <a:rPr lang="en-US" sz="2400" dirty="0"/>
              <a:t> If there are an even amount of numbers in the series, take the two middle numbers (16, 18) and add them together. </a:t>
            </a:r>
          </a:p>
          <a:p>
            <a:pPr marL="342900" indent="-342900">
              <a:buAutoNum type="arabicPeriod"/>
            </a:pPr>
            <a:r>
              <a:rPr lang="en-US" sz="2400" dirty="0"/>
              <a:t> 16+18=34</a:t>
            </a:r>
          </a:p>
          <a:p>
            <a:pPr marL="342900" indent="-342900">
              <a:buAutoNum type="arabicPeriod"/>
            </a:pPr>
            <a:r>
              <a:rPr lang="en-US" sz="2400" dirty="0"/>
              <a:t> Then divide by 2. (34÷2=17)</a:t>
            </a:r>
          </a:p>
          <a:p>
            <a:pPr marL="342900" indent="-342900">
              <a:buAutoNum type="arabicPeriod"/>
            </a:pPr>
            <a:r>
              <a:rPr lang="en-US" sz="2400" dirty="0"/>
              <a:t> $17 is your median earnings. </a:t>
            </a:r>
          </a:p>
        </p:txBody>
      </p:sp>
    </p:spTree>
    <p:extLst>
      <p:ext uri="{BB962C8B-B14F-4D97-AF65-F5344CB8AC3E}">
        <p14:creationId xmlns:p14="http://schemas.microsoft.com/office/powerpoint/2010/main" val="393651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0150" y="1280855"/>
            <a:ext cx="8829660" cy="1373070"/>
          </a:xfrm>
        </p:spPr>
        <p:txBody>
          <a:bodyPr>
            <a:normAutofit fontScale="90000"/>
          </a:bodyPr>
          <a:lstStyle/>
          <a:p>
            <a:pPr algn="ctr"/>
            <a:r>
              <a:rPr lang="en-US" dirty="0"/>
              <a:t>Employment/Education/Training Rate </a:t>
            </a:r>
            <a:r>
              <a:rPr lang="en-US" b="1" dirty="0">
                <a:solidFill>
                  <a:schemeClr val="accent1">
                    <a:lumMod val="50000"/>
                  </a:schemeClr>
                </a:solidFill>
              </a:rPr>
              <a:t>4th Quarter </a:t>
            </a:r>
            <a:r>
              <a:rPr lang="en-US" dirty="0"/>
              <a:t>after Exit</a:t>
            </a:r>
          </a:p>
        </p:txBody>
      </p:sp>
    </p:spTree>
    <p:extLst>
      <p:ext uri="{BB962C8B-B14F-4D97-AF65-F5344CB8AC3E}">
        <p14:creationId xmlns:p14="http://schemas.microsoft.com/office/powerpoint/2010/main" val="2853806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609" y="223331"/>
            <a:ext cx="6766560" cy="768096"/>
          </a:xfrm>
        </p:spPr>
        <p:txBody>
          <a:bodyPr/>
          <a:lstStyle/>
          <a:p>
            <a:r>
              <a:rPr lang="en-US" dirty="0"/>
              <a:t>Worry Less….</a:t>
            </a:r>
          </a:p>
        </p:txBody>
      </p:sp>
      <p:sp>
        <p:nvSpPr>
          <p:cNvPr id="3" name="Content Placeholder 2"/>
          <p:cNvSpPr>
            <a:spLocks noGrp="1"/>
          </p:cNvSpPr>
          <p:nvPr>
            <p:ph idx="1"/>
          </p:nvPr>
        </p:nvSpPr>
        <p:spPr>
          <a:xfrm>
            <a:off x="3564610" y="2421610"/>
            <a:ext cx="8376834" cy="2276288"/>
          </a:xfrm>
        </p:spPr>
        <p:txBody>
          <a:bodyPr>
            <a:normAutofit fontScale="32500" lnSpcReduction="20000"/>
          </a:bodyPr>
          <a:lstStyle/>
          <a:p>
            <a:pPr algn="ctr"/>
            <a:r>
              <a:rPr lang="en-US" sz="9800" dirty="0"/>
              <a:t>This is found in the same way you calculate Employment/Education/Training Rate for 2</a:t>
            </a:r>
            <a:r>
              <a:rPr lang="en-US" sz="9800" baseline="30000" dirty="0"/>
              <a:t>nd</a:t>
            </a:r>
            <a:r>
              <a:rPr lang="en-US" sz="9800" dirty="0"/>
              <a:t> quarter after exit but information is calculated for the </a:t>
            </a:r>
            <a:r>
              <a:rPr lang="en-US" sz="9800" b="1" dirty="0">
                <a:solidFill>
                  <a:srgbClr val="C00000"/>
                </a:solidFill>
              </a:rPr>
              <a:t>4</a:t>
            </a:r>
            <a:r>
              <a:rPr lang="en-US" sz="9800" b="1" baseline="30000" dirty="0">
                <a:solidFill>
                  <a:srgbClr val="C00000"/>
                </a:solidFill>
              </a:rPr>
              <a:t>th</a:t>
            </a:r>
            <a:r>
              <a:rPr lang="en-US" sz="9800" b="1" dirty="0">
                <a:solidFill>
                  <a:srgbClr val="C00000"/>
                </a:solidFill>
              </a:rPr>
              <a:t> quarter</a:t>
            </a:r>
            <a:r>
              <a:rPr lang="en-US" sz="9800" b="1" dirty="0">
                <a:solidFill>
                  <a:schemeClr val="accent1"/>
                </a:solidFill>
              </a:rPr>
              <a:t> </a:t>
            </a:r>
            <a:r>
              <a:rPr lang="en-US" sz="9800" dirty="0"/>
              <a:t>after exit. </a:t>
            </a:r>
          </a:p>
          <a:p>
            <a:endParaRPr lang="en-US" sz="3200" dirty="0"/>
          </a:p>
          <a:p>
            <a:pPr marL="0" indent="0">
              <a:buNone/>
            </a:pPr>
            <a:r>
              <a:rPr lang="en-US" sz="3200" dirty="0">
                <a:solidFill>
                  <a:schemeClr val="bg1"/>
                </a:solidFill>
              </a:rPr>
              <a:t>*Note success is dependent on only 4</a:t>
            </a:r>
            <a:r>
              <a:rPr lang="en-US" sz="3200" baseline="30000" dirty="0">
                <a:solidFill>
                  <a:schemeClr val="bg1"/>
                </a:solidFill>
              </a:rPr>
              <a:t>th</a:t>
            </a:r>
            <a:r>
              <a:rPr lang="en-US" sz="3200" dirty="0">
                <a:solidFill>
                  <a:schemeClr val="bg1"/>
                </a:solidFill>
              </a:rPr>
              <a:t> quarter regardless of status at participation or in 2</a:t>
            </a:r>
            <a:r>
              <a:rPr lang="en-US" sz="3200" baseline="30000" dirty="0">
                <a:solidFill>
                  <a:schemeClr val="bg1"/>
                </a:solidFill>
              </a:rPr>
              <a:t>nd</a:t>
            </a:r>
            <a:r>
              <a:rPr lang="en-US" sz="3200" dirty="0">
                <a:solidFill>
                  <a:schemeClr val="bg1"/>
                </a:solidFill>
              </a:rPr>
              <a:t> quarter. </a:t>
            </a:r>
          </a:p>
        </p:txBody>
      </p:sp>
    </p:spTree>
    <p:extLst>
      <p:ext uri="{BB962C8B-B14F-4D97-AF65-F5344CB8AC3E}">
        <p14:creationId xmlns:p14="http://schemas.microsoft.com/office/powerpoint/2010/main" val="161185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First Things First….</a:t>
            </a:r>
          </a:p>
        </p:txBody>
      </p:sp>
    </p:spTree>
    <p:extLst>
      <p:ext uri="{BB962C8B-B14F-4D97-AF65-F5344CB8AC3E}">
        <p14:creationId xmlns:p14="http://schemas.microsoft.com/office/powerpoint/2010/main" val="2987938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94134" y="2332495"/>
            <a:ext cx="6403732" cy="542440"/>
          </a:xfrm>
        </p:spPr>
        <p:txBody>
          <a:bodyPr/>
          <a:lstStyle/>
          <a:p>
            <a:pPr algn="ctr"/>
            <a:r>
              <a:rPr lang="en-US" sz="4000" dirty="0"/>
              <a:t>Credential Rate</a:t>
            </a:r>
          </a:p>
        </p:txBody>
      </p:sp>
    </p:spTree>
    <p:extLst>
      <p:ext uri="{BB962C8B-B14F-4D97-AF65-F5344CB8AC3E}">
        <p14:creationId xmlns:p14="http://schemas.microsoft.com/office/powerpoint/2010/main" val="174093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2960" y="1293223"/>
            <a:ext cx="9431383" cy="4832092"/>
          </a:xfrm>
          <a:prstGeom prst="rect">
            <a:avLst/>
          </a:prstGeom>
          <a:noFill/>
        </p:spPr>
        <p:txBody>
          <a:bodyPr wrap="square" rtlCol="0">
            <a:spAutoFit/>
          </a:bodyPr>
          <a:lstStyle/>
          <a:p>
            <a:pPr marL="457200" indent="-457200">
              <a:buFont typeface="Wingdings" panose="05000000000000000000" pitchFamily="2" charset="2"/>
              <a:buChar char="§"/>
            </a:pPr>
            <a:r>
              <a:rPr lang="en-US" sz="2800" dirty="0"/>
              <a:t>% of participants who were enrolled in education or training program, who attained a recognized postsecondary credential or secondary school diploma.</a:t>
            </a:r>
          </a:p>
          <a:p>
            <a:r>
              <a:rPr lang="en-US" sz="2800" dirty="0"/>
              <a:t>	</a:t>
            </a:r>
            <a:r>
              <a:rPr lang="en-US" sz="2800" dirty="0">
                <a:solidFill>
                  <a:srgbClr val="FF0000"/>
                </a:solidFill>
              </a:rPr>
              <a:t>-Credential can be obtained during the program or 	within 1 year after exit.</a:t>
            </a:r>
          </a:p>
          <a:p>
            <a:endParaRPr lang="en-US" sz="2800" dirty="0">
              <a:solidFill>
                <a:srgbClr val="FF0000"/>
              </a:solidFill>
            </a:endParaRPr>
          </a:p>
          <a:p>
            <a:pPr marL="457200" indent="-457200">
              <a:buClr>
                <a:schemeClr val="tx1"/>
              </a:buClr>
              <a:buFont typeface="Wingdings" panose="05000000000000000000" pitchFamily="2" charset="2"/>
              <a:buChar char="§"/>
            </a:pPr>
            <a:r>
              <a:rPr lang="en-US" sz="2800" dirty="0"/>
              <a:t>If attained a Secondary School diploma/equivalent, will be included in % if the participant also is employed or enrolled in education/training leading to recognized postsecondary credential within program or 1 year after program exit.  </a:t>
            </a:r>
          </a:p>
        </p:txBody>
      </p:sp>
    </p:spTree>
    <p:extLst>
      <p:ext uri="{BB962C8B-B14F-4D97-AF65-F5344CB8AC3E}">
        <p14:creationId xmlns:p14="http://schemas.microsoft.com/office/powerpoint/2010/main" val="311941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5698" y="59722"/>
            <a:ext cx="9261566" cy="6005555"/>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endParaRPr lang="en-US" sz="2800" dirty="0"/>
          </a:p>
          <a:p>
            <a:pPr marL="285750" indent="-285750">
              <a:lnSpc>
                <a:spcPct val="200000"/>
              </a:lnSpc>
              <a:buFont typeface="Wingdings" panose="05000000000000000000" pitchFamily="2" charset="2"/>
              <a:buChar char="Ø"/>
            </a:pPr>
            <a:r>
              <a:rPr lang="en-US" sz="2800" dirty="0"/>
              <a:t>Occupational skills training </a:t>
            </a:r>
          </a:p>
          <a:p>
            <a:pPr marL="285750" indent="-285750">
              <a:lnSpc>
                <a:spcPct val="200000"/>
              </a:lnSpc>
              <a:buFont typeface="Wingdings" panose="05000000000000000000" pitchFamily="2" charset="2"/>
              <a:buChar char="Ø"/>
            </a:pPr>
            <a:r>
              <a:rPr lang="en-US" sz="2800" dirty="0"/>
              <a:t>Job Corps</a:t>
            </a:r>
          </a:p>
          <a:p>
            <a:pPr marL="285750" indent="-285750">
              <a:lnSpc>
                <a:spcPct val="200000"/>
              </a:lnSpc>
              <a:buFont typeface="Wingdings" panose="05000000000000000000" pitchFamily="2" charset="2"/>
              <a:buChar char="Ø"/>
            </a:pPr>
            <a:r>
              <a:rPr lang="en-US" sz="2800" dirty="0"/>
              <a:t>Youth occupational skills training service</a:t>
            </a:r>
          </a:p>
          <a:p>
            <a:pPr marL="285750" indent="-285750">
              <a:lnSpc>
                <a:spcPct val="200000"/>
              </a:lnSpc>
              <a:buFont typeface="Wingdings" panose="05000000000000000000" pitchFamily="2" charset="2"/>
              <a:buChar char="Ø"/>
            </a:pPr>
            <a:r>
              <a:rPr lang="en-US" sz="2800" dirty="0"/>
              <a:t>Enrolled in postsecondary education </a:t>
            </a:r>
          </a:p>
          <a:p>
            <a:pPr marL="285750" indent="-285750">
              <a:lnSpc>
                <a:spcPct val="200000"/>
              </a:lnSpc>
              <a:buFont typeface="Wingdings" panose="05000000000000000000" pitchFamily="2" charset="2"/>
              <a:buChar char="Ø"/>
            </a:pPr>
            <a:r>
              <a:rPr lang="en-US" sz="2800" dirty="0"/>
              <a:t>Enrolled in secondary education</a:t>
            </a:r>
          </a:p>
          <a:p>
            <a:pPr algn="ctr">
              <a:lnSpc>
                <a:spcPct val="200000"/>
              </a:lnSpc>
            </a:pPr>
            <a:r>
              <a:rPr lang="en-US" sz="2800" dirty="0">
                <a:solidFill>
                  <a:srgbClr val="FF0000"/>
                </a:solidFill>
              </a:rPr>
              <a:t>*(Included in denominator)</a:t>
            </a:r>
          </a:p>
        </p:txBody>
      </p:sp>
    </p:spTree>
    <p:extLst>
      <p:ext uri="{BB962C8B-B14F-4D97-AF65-F5344CB8AC3E}">
        <p14:creationId xmlns:p14="http://schemas.microsoft.com/office/powerpoint/2010/main" val="3552075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3304"/>
            <a:ext cx="9183190" cy="2390744"/>
          </a:xfrm>
          <a:prstGeom prst="rect">
            <a:avLst/>
          </a:prstGeom>
          <a:noFill/>
        </p:spPr>
        <p:txBody>
          <a:bodyPr wrap="square" rtlCol="0">
            <a:spAutoFit/>
          </a:bodyPr>
          <a:lstStyle/>
          <a:p>
            <a:pPr algn="ctr">
              <a:lnSpc>
                <a:spcPct val="200000"/>
              </a:lnSpc>
            </a:pPr>
            <a:r>
              <a:rPr lang="en-US" sz="2400" dirty="0"/>
              <a:t>Numerator</a:t>
            </a:r>
          </a:p>
          <a:p>
            <a:pPr algn="ctr">
              <a:lnSpc>
                <a:spcPct val="200000"/>
              </a:lnSpc>
            </a:pPr>
            <a:r>
              <a:rPr lang="en-US" sz="2400" dirty="0"/>
              <a:t>		</a:t>
            </a:r>
            <a:r>
              <a:rPr lang="en-US" sz="2400" u="sng" dirty="0"/>
              <a:t>							 ÷ (Divide by)						                 </a:t>
            </a:r>
            <a:r>
              <a:rPr lang="en-US" sz="2400" dirty="0"/>
              <a:t>	Denominator	</a:t>
            </a:r>
            <a:endParaRPr lang="en-US" sz="2400" u="sng" dirty="0"/>
          </a:p>
        </p:txBody>
      </p:sp>
      <p:sp>
        <p:nvSpPr>
          <p:cNvPr id="2" name="TextBox 1"/>
          <p:cNvSpPr txBox="1"/>
          <p:nvPr/>
        </p:nvSpPr>
        <p:spPr>
          <a:xfrm>
            <a:off x="522515" y="2077477"/>
            <a:ext cx="9940834" cy="4062651"/>
          </a:xfrm>
          <a:prstGeom prst="rect">
            <a:avLst/>
          </a:prstGeom>
          <a:noFill/>
        </p:spPr>
        <p:txBody>
          <a:bodyPr wrap="square" rtlCol="0">
            <a:spAutoFit/>
          </a:bodyPr>
          <a:lstStyle/>
          <a:p>
            <a:r>
              <a:rPr lang="en-US" sz="2000" i="1" u="sng" dirty="0"/>
              <a:t>Numerator</a:t>
            </a:r>
            <a:r>
              <a:rPr lang="en-US" dirty="0"/>
              <a:t>=</a:t>
            </a:r>
          </a:p>
          <a:p>
            <a:endParaRPr lang="en-US" dirty="0"/>
          </a:p>
          <a:p>
            <a:r>
              <a:rPr lang="en-US" dirty="0"/>
              <a:t>-Participants who obtained a </a:t>
            </a:r>
            <a:r>
              <a:rPr lang="en-US" b="1" dirty="0">
                <a:solidFill>
                  <a:srgbClr val="0070C0"/>
                </a:solidFill>
              </a:rPr>
              <a:t>recognized postsecondary credential </a:t>
            </a:r>
            <a:r>
              <a:rPr lang="en-US" dirty="0"/>
              <a:t>during the program or within one year after exit.</a:t>
            </a:r>
            <a:endParaRPr lang="en-US" dirty="0">
              <a:solidFill>
                <a:srgbClr val="FFFF00"/>
              </a:solidFill>
            </a:endParaRPr>
          </a:p>
          <a:p>
            <a:r>
              <a:rPr lang="en-US" dirty="0"/>
              <a:t>OR</a:t>
            </a:r>
          </a:p>
          <a:p>
            <a:r>
              <a:rPr lang="en-US" dirty="0"/>
              <a:t>-obtained a </a:t>
            </a:r>
            <a:r>
              <a:rPr lang="en-US" b="1" dirty="0">
                <a:solidFill>
                  <a:srgbClr val="0070C0"/>
                </a:solidFill>
              </a:rPr>
              <a:t>secondary school diploma/equivalent </a:t>
            </a:r>
            <a:r>
              <a:rPr lang="en-US" dirty="0"/>
              <a:t>during the program or within one year after exit.</a:t>
            </a:r>
          </a:p>
          <a:p>
            <a:r>
              <a:rPr lang="en-US" dirty="0"/>
              <a:t>AND</a:t>
            </a:r>
          </a:p>
          <a:p>
            <a:r>
              <a:rPr lang="en-US" dirty="0"/>
              <a:t>-</a:t>
            </a:r>
            <a:r>
              <a:rPr lang="en-US" dirty="0">
                <a:solidFill>
                  <a:srgbClr val="0070C0"/>
                </a:solidFill>
              </a:rPr>
              <a:t>employed </a:t>
            </a:r>
            <a:r>
              <a:rPr lang="en-US" dirty="0"/>
              <a:t>or in </a:t>
            </a:r>
            <a:r>
              <a:rPr lang="en-US" dirty="0">
                <a:solidFill>
                  <a:srgbClr val="0070C0"/>
                </a:solidFill>
              </a:rPr>
              <a:t>education/training  </a:t>
            </a:r>
            <a:r>
              <a:rPr lang="en-US" dirty="0"/>
              <a:t>leading to </a:t>
            </a:r>
            <a:r>
              <a:rPr lang="en-US" dirty="0">
                <a:solidFill>
                  <a:srgbClr val="0070C0"/>
                </a:solidFill>
              </a:rPr>
              <a:t>recognized postsecondary credential </a:t>
            </a:r>
            <a:r>
              <a:rPr lang="en-US" dirty="0"/>
              <a:t>within one year after exit.</a:t>
            </a:r>
          </a:p>
          <a:p>
            <a:pPr algn="ctr"/>
            <a:endParaRPr lang="en-US" b="1" dirty="0">
              <a:solidFill>
                <a:schemeClr val="bg1"/>
              </a:solidFill>
            </a:endParaRPr>
          </a:p>
          <a:p>
            <a:r>
              <a:rPr lang="en-US" sz="2000" i="1" u="sng" dirty="0"/>
              <a:t>Denominator=</a:t>
            </a:r>
          </a:p>
          <a:p>
            <a:endParaRPr lang="en-US" sz="2000" i="1" u="sng" dirty="0"/>
          </a:p>
          <a:p>
            <a:r>
              <a:rPr lang="en-US" dirty="0"/>
              <a:t>Total number of WIOA Title 1 Youth participants enrolled in education/training who exited during reporting period that do not meet one of the exclusionary exit reasons. </a:t>
            </a:r>
          </a:p>
        </p:txBody>
      </p:sp>
      <p:sp>
        <p:nvSpPr>
          <p:cNvPr id="3" name="Rectangle 2"/>
          <p:cNvSpPr/>
          <p:nvPr/>
        </p:nvSpPr>
        <p:spPr>
          <a:xfrm>
            <a:off x="940525" y="13304"/>
            <a:ext cx="8347165" cy="20375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46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3955" y="2338010"/>
            <a:ext cx="9261566" cy="2308324"/>
          </a:xfrm>
          <a:prstGeom prst="rect">
            <a:avLst/>
          </a:prstGeom>
          <a:noFill/>
        </p:spPr>
        <p:txBody>
          <a:bodyPr wrap="square" rtlCol="0">
            <a:spAutoFit/>
          </a:bodyPr>
          <a:lstStyle/>
          <a:p>
            <a:pPr algn="ctr">
              <a:lnSpc>
                <a:spcPct val="200000"/>
              </a:lnSpc>
            </a:pPr>
            <a:r>
              <a:rPr lang="en-US" sz="2400" dirty="0">
                <a:solidFill>
                  <a:schemeClr val="tx2">
                    <a:lumMod val="10000"/>
                  </a:schemeClr>
                </a:solidFill>
              </a:rPr>
              <a:t># attained diploma and employed/education</a:t>
            </a:r>
          </a:p>
          <a:p>
            <a:pPr algn="ctr">
              <a:lnSpc>
                <a:spcPct val="200000"/>
              </a:lnSpc>
            </a:pPr>
            <a:r>
              <a:rPr lang="en-US" sz="2400" dirty="0"/>
              <a:t>		</a:t>
            </a:r>
            <a:r>
              <a:rPr lang="en-US" sz="2400" u="sng" dirty="0"/>
              <a:t>											                 		</a:t>
            </a:r>
            <a:r>
              <a:rPr lang="en-US" sz="2400" dirty="0"/>
              <a:t>	</a:t>
            </a:r>
            <a:r>
              <a:rPr lang="en-US" sz="2400" dirty="0">
                <a:solidFill>
                  <a:schemeClr val="tx2">
                    <a:lumMod val="10000"/>
                  </a:schemeClr>
                </a:solidFill>
              </a:rPr>
              <a:t>Total # exited who enrolled in education or training	</a:t>
            </a:r>
            <a:endParaRPr lang="en-US" sz="2400" u="sng" dirty="0">
              <a:solidFill>
                <a:schemeClr val="tx2">
                  <a:lumMod val="10000"/>
                </a:schemeClr>
              </a:solidFill>
            </a:endParaRPr>
          </a:p>
        </p:txBody>
      </p:sp>
      <p:sp>
        <p:nvSpPr>
          <p:cNvPr id="3" name="Rectangle 2"/>
          <p:cNvSpPr/>
          <p:nvPr/>
        </p:nvSpPr>
        <p:spPr>
          <a:xfrm>
            <a:off x="130629" y="2465319"/>
            <a:ext cx="8360228" cy="218101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47611" y="2965269"/>
            <a:ext cx="587830" cy="830997"/>
          </a:xfrm>
          <a:prstGeom prst="rect">
            <a:avLst/>
          </a:prstGeom>
          <a:noFill/>
        </p:spPr>
        <p:txBody>
          <a:bodyPr wrap="square" rtlCol="0">
            <a:spAutoFit/>
          </a:bodyPr>
          <a:lstStyle/>
          <a:p>
            <a:r>
              <a:rPr lang="en-US" sz="4800" dirty="0"/>
              <a:t>‗</a:t>
            </a:r>
          </a:p>
        </p:txBody>
      </p:sp>
      <p:sp>
        <p:nvSpPr>
          <p:cNvPr id="6" name="TextBox 5"/>
          <p:cNvSpPr txBox="1"/>
          <p:nvPr/>
        </p:nvSpPr>
        <p:spPr>
          <a:xfrm>
            <a:off x="9235441" y="2965269"/>
            <a:ext cx="2917373" cy="1200329"/>
          </a:xfrm>
          <a:prstGeom prst="rect">
            <a:avLst/>
          </a:prstGeom>
          <a:noFill/>
        </p:spPr>
        <p:txBody>
          <a:bodyPr wrap="square" rtlCol="0">
            <a:spAutoFit/>
          </a:bodyPr>
          <a:lstStyle/>
          <a:p>
            <a:r>
              <a:rPr lang="en-US" sz="3600" b="1" dirty="0">
                <a:solidFill>
                  <a:schemeClr val="tx2">
                    <a:lumMod val="10000"/>
                  </a:schemeClr>
                </a:solidFill>
              </a:rPr>
              <a:t>Credential Attainment</a:t>
            </a:r>
          </a:p>
        </p:txBody>
      </p:sp>
      <p:sp>
        <p:nvSpPr>
          <p:cNvPr id="2" name="TextBox 1"/>
          <p:cNvSpPr txBox="1"/>
          <p:nvPr/>
        </p:nvSpPr>
        <p:spPr>
          <a:xfrm>
            <a:off x="744583" y="5473337"/>
            <a:ext cx="10358846" cy="954107"/>
          </a:xfrm>
          <a:prstGeom prst="rect">
            <a:avLst/>
          </a:prstGeom>
          <a:noFill/>
        </p:spPr>
        <p:txBody>
          <a:bodyPr wrap="square" rtlCol="0">
            <a:spAutoFit/>
          </a:bodyPr>
          <a:lstStyle/>
          <a:p>
            <a:r>
              <a:rPr lang="en-US" sz="2800" dirty="0">
                <a:solidFill>
                  <a:srgbClr val="C00000"/>
                </a:solidFill>
              </a:rPr>
              <a:t>**</a:t>
            </a:r>
            <a:r>
              <a:rPr lang="en-US" sz="2800" dirty="0">
                <a:solidFill>
                  <a:schemeClr val="tx2"/>
                </a:solidFill>
              </a:rPr>
              <a:t>NOTE: Only included in numerator and denominator 1 time, regardless of number of credentials attained. </a:t>
            </a:r>
          </a:p>
        </p:txBody>
      </p:sp>
    </p:spTree>
    <p:extLst>
      <p:ext uri="{BB962C8B-B14F-4D97-AF65-F5344CB8AC3E}">
        <p14:creationId xmlns:p14="http://schemas.microsoft.com/office/powerpoint/2010/main" val="300656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4528" y="166624"/>
            <a:ext cx="6766560" cy="768096"/>
          </a:xfrm>
        </p:spPr>
        <p:txBody>
          <a:bodyPr/>
          <a:lstStyle/>
          <a:p>
            <a:pPr algn="ctr"/>
            <a:r>
              <a:rPr lang="en-US" dirty="0"/>
              <a:t>Types of Credentials</a:t>
            </a:r>
          </a:p>
        </p:txBody>
      </p:sp>
      <p:sp>
        <p:nvSpPr>
          <p:cNvPr id="4" name="Content Placeholder 3"/>
          <p:cNvSpPr>
            <a:spLocks noGrp="1"/>
          </p:cNvSpPr>
          <p:nvPr>
            <p:ph idx="1"/>
          </p:nvPr>
        </p:nvSpPr>
        <p:spPr>
          <a:xfrm>
            <a:off x="4340765" y="1998386"/>
            <a:ext cx="7778910" cy="4022706"/>
          </a:xfrm>
        </p:spPr>
        <p:txBody>
          <a:bodyPr>
            <a:noAutofit/>
          </a:bodyPr>
          <a:lstStyle/>
          <a:p>
            <a:pPr marL="342900" indent="-342900">
              <a:lnSpc>
                <a:spcPct val="200000"/>
              </a:lnSpc>
              <a:buFont typeface="Wingdings" panose="05000000000000000000" pitchFamily="2" charset="2"/>
              <a:buChar char="Ø"/>
            </a:pPr>
            <a:r>
              <a:rPr lang="en-US" sz="2000" dirty="0"/>
              <a:t>Secondary school diploma or recognized equivalent</a:t>
            </a:r>
          </a:p>
          <a:p>
            <a:pPr marL="342900" indent="-342900">
              <a:lnSpc>
                <a:spcPct val="200000"/>
              </a:lnSpc>
              <a:buFont typeface="Wingdings" panose="05000000000000000000" pitchFamily="2" charset="2"/>
              <a:buChar char="Ø"/>
            </a:pPr>
            <a:r>
              <a:rPr lang="en-US" sz="2000" dirty="0"/>
              <a:t>Associates Degree</a:t>
            </a:r>
          </a:p>
          <a:p>
            <a:pPr marL="342900" indent="-342900">
              <a:lnSpc>
                <a:spcPct val="200000"/>
              </a:lnSpc>
              <a:buFont typeface="Wingdings" panose="05000000000000000000" pitchFamily="2" charset="2"/>
              <a:buChar char="Ø"/>
            </a:pPr>
            <a:r>
              <a:rPr lang="en-US" sz="2000" dirty="0"/>
              <a:t>Occupational Licensure (ex: Certified Nursing Assistant License)</a:t>
            </a:r>
          </a:p>
          <a:p>
            <a:pPr marL="342900" indent="-342900">
              <a:lnSpc>
                <a:spcPct val="200000"/>
              </a:lnSpc>
              <a:buFont typeface="Wingdings" panose="05000000000000000000" pitchFamily="2" charset="2"/>
              <a:buChar char="Ø"/>
            </a:pPr>
            <a:r>
              <a:rPr lang="en-US" sz="2000" dirty="0"/>
              <a:t>Occupational Certificate (including registered apprenticeship, technical education certificate)</a:t>
            </a:r>
          </a:p>
          <a:p>
            <a:pPr marL="342900" indent="-342900">
              <a:lnSpc>
                <a:spcPct val="200000"/>
              </a:lnSpc>
              <a:buFont typeface="Wingdings" panose="05000000000000000000" pitchFamily="2" charset="2"/>
              <a:buChar char="Ø"/>
            </a:pPr>
            <a:r>
              <a:rPr lang="en-US" sz="2000" dirty="0"/>
              <a:t>Bachelor’s Degree</a:t>
            </a:r>
          </a:p>
        </p:txBody>
      </p:sp>
    </p:spTree>
    <p:extLst>
      <p:ext uri="{BB962C8B-B14F-4D97-AF65-F5344CB8AC3E}">
        <p14:creationId xmlns:p14="http://schemas.microsoft.com/office/powerpoint/2010/main" val="848203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3287" y="118012"/>
            <a:ext cx="6766560" cy="768096"/>
          </a:xfrm>
        </p:spPr>
        <p:txBody>
          <a:bodyPr/>
          <a:lstStyle/>
          <a:p>
            <a:pPr algn="ctr"/>
            <a:r>
              <a:rPr lang="en-US" dirty="0"/>
              <a:t>Examples:</a:t>
            </a:r>
          </a:p>
        </p:txBody>
      </p:sp>
      <p:sp>
        <p:nvSpPr>
          <p:cNvPr id="4" name="Content Placeholder 3"/>
          <p:cNvSpPr>
            <a:spLocks noGrp="1"/>
          </p:cNvSpPr>
          <p:nvPr>
            <p:ph idx="1"/>
          </p:nvPr>
        </p:nvSpPr>
        <p:spPr>
          <a:xfrm>
            <a:off x="3458758" y="1287972"/>
            <a:ext cx="5445018" cy="3599316"/>
          </a:xfrm>
        </p:spPr>
        <p:txBody>
          <a:bodyPr>
            <a:noAutofit/>
          </a:bodyPr>
          <a:lstStyle/>
          <a:p>
            <a:pPr marL="285750" indent="-285750">
              <a:lnSpc>
                <a:spcPct val="200000"/>
              </a:lnSpc>
              <a:buFont typeface="Wingdings" panose="05000000000000000000" pitchFamily="2" charset="2"/>
              <a:buChar char="Ø"/>
            </a:pPr>
            <a:r>
              <a:rPr lang="en-US" sz="1800" dirty="0"/>
              <a:t>Certified Medical Assistant</a:t>
            </a:r>
          </a:p>
          <a:p>
            <a:pPr marL="285750" indent="-285750">
              <a:lnSpc>
                <a:spcPct val="200000"/>
              </a:lnSpc>
              <a:buFont typeface="Wingdings" panose="05000000000000000000" pitchFamily="2" charset="2"/>
              <a:buChar char="Ø"/>
            </a:pPr>
            <a:r>
              <a:rPr lang="en-US" sz="1800" dirty="0"/>
              <a:t>Realtor</a:t>
            </a:r>
          </a:p>
          <a:p>
            <a:pPr marL="285750" indent="-285750">
              <a:lnSpc>
                <a:spcPct val="200000"/>
              </a:lnSpc>
              <a:buFont typeface="Wingdings" panose="05000000000000000000" pitchFamily="2" charset="2"/>
              <a:buChar char="Ø"/>
            </a:pPr>
            <a:r>
              <a:rPr lang="en-US" sz="1800" dirty="0"/>
              <a:t>Cosmetologist/Barber</a:t>
            </a:r>
          </a:p>
          <a:p>
            <a:pPr marL="285750" indent="-285750">
              <a:lnSpc>
                <a:spcPct val="200000"/>
              </a:lnSpc>
              <a:buFont typeface="Wingdings" panose="05000000000000000000" pitchFamily="2" charset="2"/>
              <a:buChar char="Ø"/>
            </a:pPr>
            <a:r>
              <a:rPr lang="en-US" sz="1800" dirty="0"/>
              <a:t>Registered Security Guard</a:t>
            </a:r>
          </a:p>
          <a:p>
            <a:pPr marL="285750" indent="-285750">
              <a:lnSpc>
                <a:spcPct val="200000"/>
              </a:lnSpc>
              <a:buFont typeface="Wingdings" panose="05000000000000000000" pitchFamily="2" charset="2"/>
              <a:buChar char="Ø"/>
            </a:pPr>
            <a:r>
              <a:rPr lang="en-US" sz="1800" dirty="0"/>
              <a:t>Early Childhood Education-Teacher Certificate</a:t>
            </a:r>
          </a:p>
        </p:txBody>
      </p:sp>
      <p:pic>
        <p:nvPicPr>
          <p:cNvPr id="2" name="Picture 1"/>
          <p:cNvPicPr>
            <a:picLocks noChangeAspect="1"/>
          </p:cNvPicPr>
          <p:nvPr/>
        </p:nvPicPr>
        <p:blipFill>
          <a:blip r:embed="rId2"/>
          <a:stretch>
            <a:fillRect/>
          </a:stretch>
        </p:blipFill>
        <p:spPr>
          <a:xfrm>
            <a:off x="9084143" y="2051181"/>
            <a:ext cx="2603218" cy="1713124"/>
          </a:xfrm>
          <a:prstGeom prst="rect">
            <a:avLst/>
          </a:prstGeom>
        </p:spPr>
      </p:pic>
      <p:pic>
        <p:nvPicPr>
          <p:cNvPr id="5" name="Picture 4"/>
          <p:cNvPicPr>
            <a:picLocks noChangeAspect="1"/>
          </p:cNvPicPr>
          <p:nvPr/>
        </p:nvPicPr>
        <p:blipFill>
          <a:blip r:embed="rId3"/>
          <a:stretch>
            <a:fillRect/>
          </a:stretch>
        </p:blipFill>
        <p:spPr>
          <a:xfrm>
            <a:off x="9112874" y="0"/>
            <a:ext cx="2511770" cy="1670449"/>
          </a:xfrm>
          <a:prstGeom prst="rect">
            <a:avLst/>
          </a:prstGeom>
        </p:spPr>
      </p:pic>
      <p:pic>
        <p:nvPicPr>
          <p:cNvPr id="8" name="Picture 7" descr="Free Cutting Edge Scissor Vecto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758" y="5227271"/>
            <a:ext cx="2331942" cy="1630729"/>
          </a:xfrm>
          <a:prstGeom prst="rect">
            <a:avLst/>
          </a:prstGeom>
        </p:spPr>
      </p:pic>
      <p:pic>
        <p:nvPicPr>
          <p:cNvPr id="9" name="Picture 8" descr="A vagyonőri rendészi szakma &quot;szépségei&quot; - Munkahelyi (T)erro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4143" y="4729941"/>
            <a:ext cx="2728144" cy="1758914"/>
          </a:xfrm>
          <a:prstGeom prst="rect">
            <a:avLst/>
          </a:prstGeom>
        </p:spPr>
      </p:pic>
      <p:pic>
        <p:nvPicPr>
          <p:cNvPr id="10" name="Picture 9" descr="Fireflies and Jellybeans: Teacher Appreciation/End of the Year Teacher Gif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331" y="4729941"/>
            <a:ext cx="1872998" cy="2010047"/>
          </a:xfrm>
          <a:prstGeom prst="rect">
            <a:avLst/>
          </a:prstGeom>
        </p:spPr>
      </p:pic>
    </p:spTree>
    <p:extLst>
      <p:ext uri="{BB962C8B-B14F-4D97-AF65-F5344CB8AC3E}">
        <p14:creationId xmlns:p14="http://schemas.microsoft.com/office/powerpoint/2010/main" val="4210513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257" y="184584"/>
            <a:ext cx="6766560" cy="768096"/>
          </a:xfrm>
        </p:spPr>
        <p:txBody>
          <a:bodyPr/>
          <a:lstStyle/>
          <a:p>
            <a:pPr algn="ctr"/>
            <a:r>
              <a:rPr lang="en-US" dirty="0"/>
              <a:t>Credentials that DO NOT count</a:t>
            </a:r>
          </a:p>
        </p:txBody>
      </p:sp>
      <p:sp>
        <p:nvSpPr>
          <p:cNvPr id="3" name="Content Placeholder 2"/>
          <p:cNvSpPr>
            <a:spLocks noGrp="1"/>
          </p:cNvSpPr>
          <p:nvPr>
            <p:ph idx="1"/>
          </p:nvPr>
        </p:nvSpPr>
        <p:spPr>
          <a:xfrm>
            <a:off x="3673098" y="1944816"/>
            <a:ext cx="7985169" cy="4519747"/>
          </a:xfrm>
        </p:spPr>
        <p:txBody>
          <a:bodyPr>
            <a:normAutofit/>
          </a:bodyPr>
          <a:lstStyle/>
          <a:p>
            <a:pPr>
              <a:buFont typeface="Wingdings" panose="05000000000000000000" pitchFamily="2" charset="2"/>
              <a:buChar char="Ø"/>
            </a:pPr>
            <a:r>
              <a:rPr lang="en-US" sz="1800" dirty="0"/>
              <a:t>Occupational Safety and Health Administration 10 hour course on job related common safety and health hazards (OSHA 10)</a:t>
            </a:r>
          </a:p>
          <a:p>
            <a:pPr>
              <a:buFont typeface="Wingdings" panose="05000000000000000000" pitchFamily="2" charset="2"/>
              <a:buChar char="Ø"/>
            </a:pPr>
            <a:r>
              <a:rPr lang="en-US" sz="1800" dirty="0"/>
              <a:t>Career Readiness Certification</a:t>
            </a:r>
          </a:p>
          <a:p>
            <a:pPr>
              <a:buFont typeface="Wingdings" panose="05000000000000000000" pitchFamily="2" charset="2"/>
              <a:buChar char="Ø"/>
            </a:pPr>
            <a:r>
              <a:rPr lang="en-US" sz="1800" dirty="0"/>
              <a:t>ServSafe Food Handler’s Certification</a:t>
            </a:r>
          </a:p>
          <a:p>
            <a:pPr>
              <a:buFont typeface="Wingdings" panose="05000000000000000000" pitchFamily="2" charset="2"/>
              <a:buChar char="Ø"/>
            </a:pPr>
            <a:r>
              <a:rPr lang="en-US" sz="1800" dirty="0"/>
              <a:t>Cardio Pulmonary Resuscitation (CPR) Certification</a:t>
            </a:r>
          </a:p>
          <a:p>
            <a:pPr>
              <a:buFont typeface="Wingdings" panose="05000000000000000000" pitchFamily="2" charset="2"/>
              <a:buChar char="Ø"/>
            </a:pPr>
            <a:r>
              <a:rPr lang="en-US" sz="1800" dirty="0"/>
              <a:t>Microsoft office, typing certificate, general office. </a:t>
            </a:r>
          </a:p>
          <a:p>
            <a:pPr>
              <a:buFont typeface="Wingdings" panose="05000000000000000000" pitchFamily="2" charset="2"/>
              <a:buChar char="Ø"/>
            </a:pPr>
            <a:r>
              <a:rPr lang="en-US" sz="1800" dirty="0"/>
              <a:t>National Retail Federation Credentials</a:t>
            </a:r>
          </a:p>
          <a:p>
            <a:pPr>
              <a:buFont typeface="Wingdings" panose="05000000000000000000" pitchFamily="2" charset="2"/>
              <a:buChar char="Ø"/>
            </a:pPr>
            <a:endParaRPr lang="en-US" dirty="0"/>
          </a:p>
          <a:p>
            <a:pPr marL="0" indent="0">
              <a:buNone/>
            </a:pPr>
            <a:r>
              <a:rPr lang="en-US" sz="2800" dirty="0">
                <a:solidFill>
                  <a:srgbClr val="FF0000"/>
                </a:solidFill>
              </a:rPr>
              <a:t>*Not recognized postsecondary credentials due to generalized skills gain not specific enough. </a:t>
            </a:r>
          </a:p>
        </p:txBody>
      </p:sp>
    </p:spTree>
    <p:extLst>
      <p:ext uri="{BB962C8B-B14F-4D97-AF65-F5344CB8AC3E}">
        <p14:creationId xmlns:p14="http://schemas.microsoft.com/office/powerpoint/2010/main" val="3731471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04837" y="1891267"/>
            <a:ext cx="8144134" cy="1373070"/>
          </a:xfrm>
        </p:spPr>
        <p:txBody>
          <a:bodyPr>
            <a:normAutofit/>
          </a:bodyPr>
          <a:lstStyle/>
          <a:p>
            <a:pPr algn="ctr"/>
            <a:r>
              <a:rPr lang="en-US" sz="4000" dirty="0"/>
              <a:t>Measurable Skill Gains</a:t>
            </a:r>
          </a:p>
        </p:txBody>
      </p:sp>
    </p:spTree>
    <p:extLst>
      <p:ext uri="{BB962C8B-B14F-4D97-AF65-F5344CB8AC3E}">
        <p14:creationId xmlns:p14="http://schemas.microsoft.com/office/powerpoint/2010/main" val="2449493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6833" y="2090056"/>
            <a:ext cx="10110652" cy="2123658"/>
          </a:xfrm>
          <a:prstGeom prst="rect">
            <a:avLst/>
          </a:prstGeom>
          <a:noFill/>
        </p:spPr>
        <p:txBody>
          <a:bodyPr wrap="square" rtlCol="0">
            <a:spAutoFit/>
          </a:bodyPr>
          <a:lstStyle/>
          <a:p>
            <a:r>
              <a:rPr lang="en-US" sz="4400" dirty="0"/>
              <a:t>Measurable skill gains only apply to measured progress </a:t>
            </a:r>
            <a:r>
              <a:rPr lang="en-US" sz="4400" dirty="0">
                <a:solidFill>
                  <a:srgbClr val="0070C0"/>
                </a:solidFill>
              </a:rPr>
              <a:t>in a program year “real time”, and not exit-based. </a:t>
            </a:r>
          </a:p>
        </p:txBody>
      </p:sp>
    </p:spTree>
    <p:extLst>
      <p:ext uri="{BB962C8B-B14F-4D97-AF65-F5344CB8AC3E}">
        <p14:creationId xmlns:p14="http://schemas.microsoft.com/office/powerpoint/2010/main" val="371455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0681" y="2037807"/>
            <a:ext cx="9524594" cy="1938992"/>
          </a:xfrm>
          <a:prstGeom prst="rect">
            <a:avLst/>
          </a:prstGeom>
          <a:noFill/>
        </p:spPr>
        <p:txBody>
          <a:bodyPr wrap="square" rtlCol="0">
            <a:spAutoFit/>
          </a:bodyPr>
          <a:lstStyle/>
          <a:p>
            <a:r>
              <a:rPr lang="en-US" sz="2400" b="1" dirty="0"/>
              <a:t>WIOA includes common performance measures, or “primary indicators of performance." The Department of Labor utilizes this data to assess the effectiveness of program providers in achieving positive outcomes for individuals served by the workforce development system.</a:t>
            </a:r>
            <a:r>
              <a:rPr lang="en-US" sz="2400" dirty="0"/>
              <a:t> </a:t>
            </a:r>
          </a:p>
        </p:txBody>
      </p:sp>
    </p:spTree>
    <p:extLst>
      <p:ext uri="{BB962C8B-B14F-4D97-AF65-F5344CB8AC3E}">
        <p14:creationId xmlns:p14="http://schemas.microsoft.com/office/powerpoint/2010/main" val="144869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included?</a:t>
            </a:r>
          </a:p>
        </p:txBody>
      </p:sp>
      <p:sp>
        <p:nvSpPr>
          <p:cNvPr id="5" name="Text Placeholder 4"/>
          <p:cNvSpPr>
            <a:spLocks noGrp="1"/>
          </p:cNvSpPr>
          <p:nvPr>
            <p:ph type="body" idx="1"/>
          </p:nvPr>
        </p:nvSpPr>
        <p:spPr/>
        <p:txBody>
          <a:bodyPr/>
          <a:lstStyle/>
          <a:p>
            <a:pPr algn="ctr"/>
            <a:r>
              <a:rPr lang="en-US" u="sng" dirty="0">
                <a:solidFill>
                  <a:schemeClr val="tx1"/>
                </a:solidFill>
              </a:rPr>
              <a:t>In-School-Youth</a:t>
            </a:r>
          </a:p>
        </p:txBody>
      </p:sp>
      <p:sp>
        <p:nvSpPr>
          <p:cNvPr id="6" name="Content Placeholder 5"/>
          <p:cNvSpPr>
            <a:spLocks noGrp="1"/>
          </p:cNvSpPr>
          <p:nvPr>
            <p:ph sz="half" idx="2"/>
          </p:nvPr>
        </p:nvSpPr>
        <p:spPr/>
        <p:txBody>
          <a:bodyPr/>
          <a:lstStyle/>
          <a:p>
            <a:r>
              <a:rPr lang="en-US" dirty="0"/>
              <a:t>All ISY are included</a:t>
            </a:r>
          </a:p>
        </p:txBody>
      </p:sp>
      <p:sp>
        <p:nvSpPr>
          <p:cNvPr id="7" name="Text Placeholder 6"/>
          <p:cNvSpPr>
            <a:spLocks noGrp="1"/>
          </p:cNvSpPr>
          <p:nvPr>
            <p:ph type="body" sz="quarter" idx="3"/>
          </p:nvPr>
        </p:nvSpPr>
        <p:spPr/>
        <p:txBody>
          <a:bodyPr/>
          <a:lstStyle/>
          <a:p>
            <a:r>
              <a:rPr lang="en-US" u="sng" dirty="0">
                <a:solidFill>
                  <a:schemeClr val="tx1"/>
                </a:solidFill>
              </a:rPr>
              <a:t>Out-of-School Youth</a:t>
            </a:r>
          </a:p>
        </p:txBody>
      </p:sp>
      <p:sp>
        <p:nvSpPr>
          <p:cNvPr id="8" name="Content Placeholder 7"/>
          <p:cNvSpPr>
            <a:spLocks noGrp="1"/>
          </p:cNvSpPr>
          <p:nvPr>
            <p:ph sz="quarter" idx="4"/>
          </p:nvPr>
        </p:nvSpPr>
        <p:spPr>
          <a:xfrm>
            <a:off x="7754112" y="2877312"/>
            <a:ext cx="3741928" cy="1772180"/>
          </a:xfrm>
        </p:spPr>
        <p:txBody>
          <a:bodyPr/>
          <a:lstStyle/>
          <a:p>
            <a:r>
              <a:rPr lang="en-US" dirty="0"/>
              <a:t>Occupational Skills training program </a:t>
            </a:r>
          </a:p>
          <a:p>
            <a:r>
              <a:rPr lang="en-US" dirty="0"/>
              <a:t>Secondary education (at or above 9</a:t>
            </a:r>
            <a:r>
              <a:rPr lang="en-US" baseline="30000" dirty="0"/>
              <a:t>th</a:t>
            </a:r>
            <a:r>
              <a:rPr lang="en-US" dirty="0"/>
              <a:t> grade level)</a:t>
            </a:r>
          </a:p>
          <a:p>
            <a:r>
              <a:rPr lang="en-US" dirty="0"/>
              <a:t>Postsecondary education</a:t>
            </a:r>
          </a:p>
          <a:p>
            <a:r>
              <a:rPr lang="en-US" dirty="0"/>
              <a:t>Adult Education</a:t>
            </a:r>
          </a:p>
        </p:txBody>
      </p:sp>
    </p:spTree>
    <p:extLst>
      <p:ext uri="{BB962C8B-B14F-4D97-AF65-F5344CB8AC3E}">
        <p14:creationId xmlns:p14="http://schemas.microsoft.com/office/powerpoint/2010/main" val="3570696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2777" y="1854926"/>
            <a:ext cx="9353006" cy="2554545"/>
          </a:xfrm>
          <a:prstGeom prst="rect">
            <a:avLst/>
          </a:prstGeom>
          <a:noFill/>
        </p:spPr>
        <p:txBody>
          <a:bodyPr wrap="square" rtlCol="0">
            <a:spAutoFit/>
          </a:bodyPr>
          <a:lstStyle/>
          <a:p>
            <a:r>
              <a:rPr lang="en-US" sz="4000" dirty="0"/>
              <a:t>***If more than one measurable skill gain is achieved in a program year, the </a:t>
            </a:r>
            <a:r>
              <a:rPr lang="en-US" sz="4000" u="sng" dirty="0"/>
              <a:t>most recent gain is the skill gain that will be reported. </a:t>
            </a:r>
          </a:p>
        </p:txBody>
      </p:sp>
    </p:spTree>
    <p:extLst>
      <p:ext uri="{BB962C8B-B14F-4D97-AF65-F5344CB8AC3E}">
        <p14:creationId xmlns:p14="http://schemas.microsoft.com/office/powerpoint/2010/main" val="2703183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660904"/>
            <a:ext cx="6400800" cy="768096"/>
          </a:xfrm>
        </p:spPr>
        <p:txBody>
          <a:bodyPr>
            <a:normAutofit fontScale="90000"/>
          </a:bodyPr>
          <a:lstStyle/>
          <a:p>
            <a:pPr algn="ctr"/>
            <a:r>
              <a:rPr lang="en-US" dirty="0"/>
              <a:t>5 Types of Measurable Skill Gains</a:t>
            </a:r>
          </a:p>
        </p:txBody>
      </p:sp>
    </p:spTree>
    <p:extLst>
      <p:ext uri="{BB962C8B-B14F-4D97-AF65-F5344CB8AC3E}">
        <p14:creationId xmlns:p14="http://schemas.microsoft.com/office/powerpoint/2010/main" val="328574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75" y="113310"/>
            <a:ext cx="8493071" cy="1791450"/>
          </a:xfrm>
        </p:spPr>
        <p:txBody>
          <a:bodyPr>
            <a:normAutofit fontScale="90000"/>
          </a:bodyPr>
          <a:lstStyle/>
          <a:p>
            <a:pPr algn="ctr"/>
            <a:r>
              <a:rPr lang="en-US" sz="2800" dirty="0"/>
              <a:t>1. At least one educational functioning level, if receiving instruction below postsecondary education level. </a:t>
            </a:r>
            <a:br>
              <a:rPr lang="en-US" dirty="0"/>
            </a:br>
            <a:endParaRPr lang="en-US" dirty="0"/>
          </a:p>
        </p:txBody>
      </p:sp>
      <p:sp>
        <p:nvSpPr>
          <p:cNvPr id="3" name="Content Placeholder 2"/>
          <p:cNvSpPr>
            <a:spLocks noGrp="1"/>
          </p:cNvSpPr>
          <p:nvPr>
            <p:ph idx="1"/>
          </p:nvPr>
        </p:nvSpPr>
        <p:spPr>
          <a:xfrm>
            <a:off x="3742840" y="2587320"/>
            <a:ext cx="8252847" cy="3960713"/>
          </a:xfrm>
        </p:spPr>
        <p:txBody>
          <a:bodyPr/>
          <a:lstStyle/>
          <a:p>
            <a:r>
              <a:rPr lang="en-US" sz="2800" u="sng" dirty="0"/>
              <a:t>Examples: </a:t>
            </a:r>
          </a:p>
          <a:p>
            <a:endParaRPr lang="en-US" dirty="0"/>
          </a:p>
          <a:p>
            <a:pPr marL="285750" indent="-285750">
              <a:buFont typeface="Wingdings" panose="05000000000000000000" pitchFamily="2" charset="2"/>
              <a:buChar char="Ø"/>
            </a:pPr>
            <a:r>
              <a:rPr lang="en-US" sz="1800" dirty="0"/>
              <a:t>Educational levels using a pre test and post test assessment.</a:t>
            </a:r>
          </a:p>
          <a:p>
            <a:pPr marL="0" indent="0">
              <a:buNone/>
            </a:pPr>
            <a:r>
              <a:rPr lang="en-US" sz="1800" dirty="0">
                <a:solidFill>
                  <a:srgbClr val="FF0000"/>
                </a:solidFill>
              </a:rPr>
              <a:t>	-Pre tests are valid taken up to 6 months prior to program entry (CASAS).</a:t>
            </a:r>
            <a:r>
              <a:rPr lang="en-US" sz="1800" dirty="0">
                <a:solidFill>
                  <a:schemeClr val="bg1"/>
                </a:solidFill>
              </a:rPr>
              <a:t>	-Date of post test must be within PY and before program exit 	date. </a:t>
            </a:r>
          </a:p>
          <a:p>
            <a:pPr marL="285750" indent="-285750">
              <a:buFont typeface="Wingdings" panose="05000000000000000000" pitchFamily="2" charset="2"/>
              <a:buChar char="Ø"/>
            </a:pPr>
            <a:r>
              <a:rPr lang="en-US" sz="1800" dirty="0"/>
              <a:t>Secondary level and enrolls in postsecondary education or training during the program year. </a:t>
            </a:r>
          </a:p>
        </p:txBody>
      </p:sp>
    </p:spTree>
    <p:extLst>
      <p:ext uri="{BB962C8B-B14F-4D97-AF65-F5344CB8AC3E}">
        <p14:creationId xmlns:p14="http://schemas.microsoft.com/office/powerpoint/2010/main" val="266515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329" y="277872"/>
            <a:ext cx="9613861" cy="1080938"/>
          </a:xfrm>
        </p:spPr>
        <p:txBody>
          <a:bodyPr>
            <a:normAutofit fontScale="90000"/>
          </a:bodyPr>
          <a:lstStyle/>
          <a:p>
            <a:pPr algn="ctr"/>
            <a:r>
              <a:rPr lang="en-US" sz="3100" dirty="0"/>
              <a:t>2. Secondary School Diploma or Equivalent</a:t>
            </a:r>
            <a:br>
              <a:rPr lang="en-US" dirty="0"/>
            </a:br>
            <a:endParaRPr lang="en-US" dirty="0"/>
          </a:p>
        </p:txBody>
      </p:sp>
      <p:sp>
        <p:nvSpPr>
          <p:cNvPr id="3" name="Content Placeholder 2"/>
          <p:cNvSpPr>
            <a:spLocks noGrp="1"/>
          </p:cNvSpPr>
          <p:nvPr>
            <p:ph idx="1"/>
          </p:nvPr>
        </p:nvSpPr>
        <p:spPr>
          <a:xfrm>
            <a:off x="3826338" y="1848535"/>
            <a:ext cx="8076359" cy="3599316"/>
          </a:xfrm>
        </p:spPr>
        <p:txBody>
          <a:bodyPr/>
          <a:lstStyle/>
          <a:p>
            <a:pPr marL="285750" indent="-285750">
              <a:lnSpc>
                <a:spcPct val="200000"/>
              </a:lnSpc>
              <a:buFont typeface="Wingdings" panose="05000000000000000000" pitchFamily="2" charset="2"/>
              <a:buChar char="Ø"/>
            </a:pPr>
            <a:r>
              <a:rPr lang="en-US" sz="1800" dirty="0"/>
              <a:t>Earned credits from an adult high school program that leads to a secondary school diploma or equivalent.</a:t>
            </a:r>
          </a:p>
        </p:txBody>
      </p:sp>
    </p:spTree>
    <p:extLst>
      <p:ext uri="{BB962C8B-B14F-4D97-AF65-F5344CB8AC3E}">
        <p14:creationId xmlns:p14="http://schemas.microsoft.com/office/powerpoint/2010/main" val="2252704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637" y="107092"/>
            <a:ext cx="8679051" cy="3115659"/>
          </a:xfrm>
        </p:spPr>
        <p:txBody>
          <a:bodyPr>
            <a:normAutofit/>
          </a:bodyPr>
          <a:lstStyle/>
          <a:p>
            <a:pPr algn="ctr"/>
            <a:r>
              <a:rPr lang="en-US" sz="3200" dirty="0"/>
              <a:t>3. Secondary or postsecondary transcript showing sufficient # of credit hrs.</a:t>
            </a:r>
          </a:p>
        </p:txBody>
      </p:sp>
      <p:sp>
        <p:nvSpPr>
          <p:cNvPr id="4" name="Content Placeholder 2">
            <a:extLst>
              <a:ext uri="{FF2B5EF4-FFF2-40B4-BE49-F238E27FC236}">
                <a16:creationId xmlns:a16="http://schemas.microsoft.com/office/drawing/2014/main" id="{AAEE0377-19D1-457C-9DD6-3E84687FC2AA}"/>
              </a:ext>
            </a:extLst>
          </p:cNvPr>
          <p:cNvSpPr>
            <a:spLocks noGrp="1"/>
          </p:cNvSpPr>
          <p:nvPr>
            <p:ph idx="1"/>
          </p:nvPr>
        </p:nvSpPr>
        <p:spPr>
          <a:xfrm>
            <a:off x="3826338" y="1848535"/>
            <a:ext cx="8076359" cy="4064068"/>
          </a:xfrm>
        </p:spPr>
        <p:txBody>
          <a:bodyPr/>
          <a:lstStyle/>
          <a:p>
            <a:pPr marL="285750" indent="-285750">
              <a:lnSpc>
                <a:spcPct val="200000"/>
              </a:lnSpc>
              <a:buFont typeface="Wingdings" panose="05000000000000000000" pitchFamily="2" charset="2"/>
              <a:buChar char="Ø"/>
            </a:pPr>
            <a:r>
              <a:rPr lang="en-US" sz="1800" dirty="0"/>
              <a:t>Enrolled in secondary education: transcript or report card for one semester meeting the state’s academic standards. </a:t>
            </a:r>
          </a:p>
          <a:p>
            <a:pPr marL="285750" indent="-285750">
              <a:lnSpc>
                <a:spcPct val="200000"/>
              </a:lnSpc>
              <a:buFont typeface="Wingdings" panose="05000000000000000000" pitchFamily="2" charset="2"/>
              <a:buChar char="Ø"/>
            </a:pPr>
            <a:r>
              <a:rPr lang="en-US" sz="1800" dirty="0"/>
              <a:t>Enrolled in postsecondary education: transcript or report card showing a completion of a minimum of 12 </a:t>
            </a:r>
            <a:r>
              <a:rPr lang="en-US" sz="1800" dirty="0" err="1"/>
              <a:t>hrs</a:t>
            </a:r>
            <a:r>
              <a:rPr lang="en-US" sz="1800" dirty="0"/>
              <a:t> per semester, or for part time students a total of at least 12 credit hours over two completed consecutive semesters during the program year, and showing they are meeting the state’s academic standards. </a:t>
            </a:r>
          </a:p>
        </p:txBody>
      </p:sp>
    </p:spTree>
    <p:extLst>
      <p:ext uri="{BB962C8B-B14F-4D97-AF65-F5344CB8AC3E}">
        <p14:creationId xmlns:p14="http://schemas.microsoft.com/office/powerpoint/2010/main" val="2343207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353" y="91450"/>
            <a:ext cx="8446576" cy="1342143"/>
          </a:xfrm>
        </p:spPr>
        <p:txBody>
          <a:bodyPr>
            <a:normAutofit fontScale="90000"/>
          </a:bodyPr>
          <a:lstStyle/>
          <a:p>
            <a:r>
              <a:rPr lang="en-US" sz="2800" dirty="0"/>
              <a:t>4. Satisfactory progress report toward an established milestone</a:t>
            </a:r>
            <a:br>
              <a:rPr lang="en-US" dirty="0"/>
            </a:br>
            <a:endParaRPr lang="en-US" dirty="0"/>
          </a:p>
        </p:txBody>
      </p:sp>
      <p:sp>
        <p:nvSpPr>
          <p:cNvPr id="5" name="Content Placeholder 2">
            <a:extLst>
              <a:ext uri="{FF2B5EF4-FFF2-40B4-BE49-F238E27FC236}">
                <a16:creationId xmlns:a16="http://schemas.microsoft.com/office/drawing/2014/main" id="{7486D44C-4FE5-4326-8798-4B56F8FEE794}"/>
              </a:ext>
            </a:extLst>
          </p:cNvPr>
          <p:cNvSpPr>
            <a:spLocks noGrp="1"/>
          </p:cNvSpPr>
          <p:nvPr>
            <p:ph idx="1"/>
          </p:nvPr>
        </p:nvSpPr>
        <p:spPr>
          <a:xfrm>
            <a:off x="3524121" y="1306094"/>
            <a:ext cx="8076359" cy="5460456"/>
          </a:xfrm>
        </p:spPr>
        <p:txBody>
          <a:bodyPr/>
          <a:lstStyle/>
          <a:p>
            <a:pPr marL="285750" indent="-285750">
              <a:lnSpc>
                <a:spcPct val="200000"/>
              </a:lnSpc>
              <a:buFont typeface="Wingdings" panose="05000000000000000000" pitchFamily="2" charset="2"/>
              <a:buChar char="Ø"/>
            </a:pPr>
            <a:r>
              <a:rPr lang="en-US" sz="1800" dirty="0"/>
              <a:t>Progress report showing attainment of an established milestone from an employer or training provider within the reporting period. </a:t>
            </a:r>
          </a:p>
          <a:p>
            <a:pPr marL="285750" indent="-285750">
              <a:lnSpc>
                <a:spcPct val="200000"/>
              </a:lnSpc>
              <a:buFont typeface="Wingdings" panose="05000000000000000000" pitchFamily="2" charset="2"/>
              <a:buChar char="Ø"/>
            </a:pPr>
            <a:r>
              <a:rPr lang="en-US" sz="1800" dirty="0"/>
              <a:t>Progress reports must document substantive skill development achieved.</a:t>
            </a:r>
          </a:p>
          <a:p>
            <a:pPr lvl="1" indent="0">
              <a:lnSpc>
                <a:spcPct val="200000"/>
              </a:lnSpc>
              <a:buNone/>
            </a:pPr>
            <a:r>
              <a:rPr lang="en-US" sz="1800" dirty="0"/>
              <a:t>Examples: </a:t>
            </a:r>
          </a:p>
          <a:p>
            <a:pPr lvl="1" indent="0">
              <a:lnSpc>
                <a:spcPct val="200000"/>
              </a:lnSpc>
              <a:buNone/>
            </a:pPr>
            <a:r>
              <a:rPr lang="en-US" sz="1800" dirty="0"/>
              <a:t>-Training reports on milestones completed as they master required job skills, or steps to complete training program. </a:t>
            </a:r>
          </a:p>
          <a:p>
            <a:pPr lvl="1" indent="0">
              <a:lnSpc>
                <a:spcPct val="200000"/>
              </a:lnSpc>
              <a:buNone/>
            </a:pPr>
            <a:r>
              <a:rPr lang="en-US" sz="1800" dirty="0"/>
              <a:t>-Increase in pay or performance resulting from newly acquired skills.</a:t>
            </a:r>
          </a:p>
          <a:p>
            <a:pPr lvl="1" indent="0">
              <a:lnSpc>
                <a:spcPct val="200000"/>
              </a:lnSpc>
              <a:buNone/>
            </a:pPr>
            <a:r>
              <a:rPr lang="en-US" sz="1800" dirty="0"/>
              <a:t>-Completion of a specific milestone of a registered apprenticeship program. </a:t>
            </a:r>
          </a:p>
        </p:txBody>
      </p:sp>
    </p:spTree>
    <p:extLst>
      <p:ext uri="{BB962C8B-B14F-4D97-AF65-F5344CB8AC3E}">
        <p14:creationId xmlns:p14="http://schemas.microsoft.com/office/powerpoint/2010/main" val="1093108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620" y="171820"/>
            <a:ext cx="8778891" cy="1409007"/>
          </a:xfrm>
        </p:spPr>
        <p:txBody>
          <a:bodyPr>
            <a:normAutofit fontScale="90000"/>
          </a:bodyPr>
          <a:lstStyle/>
          <a:p>
            <a:pPr algn="ctr"/>
            <a:r>
              <a:rPr lang="en-US" sz="3100" dirty="0"/>
              <a:t>5. Skills Progression (passage of exam)</a:t>
            </a:r>
            <a:br>
              <a:rPr lang="en-US" dirty="0"/>
            </a:br>
            <a:endParaRPr lang="en-US" dirty="0"/>
          </a:p>
        </p:txBody>
      </p:sp>
      <p:sp>
        <p:nvSpPr>
          <p:cNvPr id="3" name="Content Placeholder 2"/>
          <p:cNvSpPr>
            <a:spLocks noGrp="1"/>
          </p:cNvSpPr>
          <p:nvPr>
            <p:ph idx="1"/>
          </p:nvPr>
        </p:nvSpPr>
        <p:spPr>
          <a:xfrm>
            <a:off x="3744080" y="1401702"/>
            <a:ext cx="7895147" cy="4393326"/>
          </a:xfrm>
        </p:spPr>
        <p:txBody>
          <a:bodyPr>
            <a:noAutofit/>
          </a:bodyPr>
          <a:lstStyle/>
          <a:p>
            <a:pPr marL="285750" indent="-285750">
              <a:lnSpc>
                <a:spcPct val="200000"/>
              </a:lnSpc>
              <a:buFont typeface="Wingdings" panose="05000000000000000000" pitchFamily="2" charset="2"/>
              <a:buChar char="Ø"/>
            </a:pPr>
            <a:r>
              <a:rPr lang="en-US" sz="1800" dirty="0"/>
              <a:t>Passage of a knowledge-based exam that is required to document progression of trade or training-related benchmarks.</a:t>
            </a:r>
          </a:p>
          <a:p>
            <a:pPr>
              <a:lnSpc>
                <a:spcPct val="200000"/>
              </a:lnSpc>
            </a:pPr>
            <a:r>
              <a:rPr lang="en-US" sz="1800" dirty="0"/>
              <a:t>	Examples:</a:t>
            </a:r>
          </a:p>
          <a:p>
            <a:pPr>
              <a:lnSpc>
                <a:spcPct val="200000"/>
              </a:lnSpc>
            </a:pPr>
            <a:r>
              <a:rPr lang="en-US" sz="1800" dirty="0"/>
              <a:t>	-Passage of exam in occupational program</a:t>
            </a:r>
          </a:p>
          <a:p>
            <a:pPr>
              <a:lnSpc>
                <a:spcPct val="200000"/>
              </a:lnSpc>
            </a:pPr>
            <a:r>
              <a:rPr lang="en-US" sz="1800" dirty="0"/>
              <a:t>	-Employer-required knowledge-based exam</a:t>
            </a:r>
          </a:p>
          <a:p>
            <a:pPr>
              <a:lnSpc>
                <a:spcPct val="200000"/>
              </a:lnSpc>
            </a:pPr>
            <a:r>
              <a:rPr lang="en-US" sz="1800" dirty="0"/>
              <a:t>	-Passage of an occupational competency-based assessment</a:t>
            </a:r>
          </a:p>
          <a:p>
            <a:pPr>
              <a:lnSpc>
                <a:spcPct val="200000"/>
              </a:lnSpc>
            </a:pPr>
            <a:r>
              <a:rPr lang="en-US" sz="1800" dirty="0"/>
              <a:t>	-Completion test necessary to obtain a credential. </a:t>
            </a:r>
          </a:p>
        </p:txBody>
      </p:sp>
    </p:spTree>
    <p:extLst>
      <p:ext uri="{BB962C8B-B14F-4D97-AF65-F5344CB8AC3E}">
        <p14:creationId xmlns:p14="http://schemas.microsoft.com/office/powerpoint/2010/main" val="353667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04837" y="1891267"/>
            <a:ext cx="8144134" cy="704699"/>
          </a:xfrm>
        </p:spPr>
        <p:txBody>
          <a:bodyPr>
            <a:normAutofit/>
          </a:bodyPr>
          <a:lstStyle/>
          <a:p>
            <a:pPr algn="ctr"/>
            <a:r>
              <a:rPr lang="en-US" sz="4000" dirty="0"/>
              <a:t>Proper Documentation</a:t>
            </a:r>
          </a:p>
        </p:txBody>
      </p:sp>
    </p:spTree>
    <p:extLst>
      <p:ext uri="{BB962C8B-B14F-4D97-AF65-F5344CB8AC3E}">
        <p14:creationId xmlns:p14="http://schemas.microsoft.com/office/powerpoint/2010/main" val="1491420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2777" y="1854926"/>
            <a:ext cx="10917670" cy="1938992"/>
          </a:xfrm>
          <a:prstGeom prst="rect">
            <a:avLst/>
          </a:prstGeom>
          <a:noFill/>
        </p:spPr>
        <p:txBody>
          <a:bodyPr wrap="square" rtlCol="0">
            <a:spAutoFit/>
          </a:bodyPr>
          <a:lstStyle/>
          <a:p>
            <a:pPr algn="ctr"/>
            <a:r>
              <a:rPr lang="en-US" sz="4000" dirty="0"/>
              <a:t>If proper documentation is not submitted the specific performance measure may not be counted! </a:t>
            </a:r>
          </a:p>
        </p:txBody>
      </p:sp>
    </p:spTree>
    <p:extLst>
      <p:ext uri="{BB962C8B-B14F-4D97-AF65-F5344CB8AC3E}">
        <p14:creationId xmlns:p14="http://schemas.microsoft.com/office/powerpoint/2010/main" val="83066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850" y="61994"/>
            <a:ext cx="8465794" cy="768096"/>
          </a:xfrm>
        </p:spPr>
        <p:txBody>
          <a:bodyPr/>
          <a:lstStyle/>
          <a:p>
            <a:pPr algn="ctr"/>
            <a:r>
              <a:rPr lang="en-US" dirty="0"/>
              <a:t>Youth Participant Specifics</a:t>
            </a:r>
          </a:p>
        </p:txBody>
      </p:sp>
      <p:sp>
        <p:nvSpPr>
          <p:cNvPr id="3" name="Content Placeholder 2"/>
          <p:cNvSpPr>
            <a:spLocks noGrp="1"/>
          </p:cNvSpPr>
          <p:nvPr>
            <p:ph idx="1"/>
          </p:nvPr>
        </p:nvSpPr>
        <p:spPr>
          <a:xfrm>
            <a:off x="716951" y="1236300"/>
            <a:ext cx="9519680" cy="3537178"/>
          </a:xfrm>
        </p:spPr>
        <p:txBody>
          <a:bodyPr/>
          <a:lstStyle/>
          <a:p>
            <a:pPr marL="0" indent="0">
              <a:buNone/>
            </a:pPr>
            <a:r>
              <a:rPr lang="en-US" b="1" u="sng" dirty="0"/>
              <a:t>PARTICIPANT</a:t>
            </a:r>
            <a:r>
              <a:rPr lang="en-US" b="1" dirty="0"/>
              <a:t>:</a:t>
            </a:r>
            <a:r>
              <a:rPr lang="en-US" dirty="0"/>
              <a:t> </a:t>
            </a:r>
          </a:p>
          <a:p>
            <a:r>
              <a:rPr lang="en-US" dirty="0"/>
              <a:t>Reportable individual who receives services other than self-service or information only services. (ex: Not just Wagner-</a:t>
            </a:r>
            <a:r>
              <a:rPr lang="en-US" dirty="0" err="1"/>
              <a:t>Peyser</a:t>
            </a:r>
            <a:r>
              <a:rPr lang="en-US" dirty="0"/>
              <a:t> only)</a:t>
            </a:r>
          </a:p>
          <a:p>
            <a:r>
              <a:rPr lang="en-US" dirty="0"/>
              <a:t>Satisfied all applicable programmatic requirements including eligibility determination. </a:t>
            </a:r>
          </a:p>
          <a:p>
            <a:r>
              <a:rPr lang="en-US" dirty="0"/>
              <a:t>[Objective Assessment, Individual Service Strategy (I.S.S) etc.]</a:t>
            </a:r>
          </a:p>
          <a:p>
            <a:endParaRPr lang="en-US" dirty="0"/>
          </a:p>
          <a:p>
            <a:pPr marL="0" indent="0">
              <a:buNone/>
            </a:pPr>
            <a:r>
              <a:rPr lang="en-US" b="1" u="sng" dirty="0"/>
              <a:t>REPORTING PERIOD</a:t>
            </a:r>
            <a:r>
              <a:rPr lang="en-US" b="1" dirty="0"/>
              <a:t>:</a:t>
            </a:r>
          </a:p>
          <a:p>
            <a:pPr marL="0" indent="0">
              <a:buNone/>
            </a:pPr>
            <a:r>
              <a:rPr lang="en-US" dirty="0"/>
              <a:t>One program year=</a:t>
            </a:r>
            <a:r>
              <a:rPr lang="en-US" b="1" dirty="0"/>
              <a:t>July 1-June 30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9119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528" y="166624"/>
            <a:ext cx="6766560" cy="768096"/>
          </a:xfrm>
        </p:spPr>
        <p:txBody>
          <a:bodyPr/>
          <a:lstStyle/>
          <a:p>
            <a:pPr algn="ctr"/>
            <a:r>
              <a:rPr lang="en-US" dirty="0"/>
              <a:t>Youth Program Exit</a:t>
            </a:r>
          </a:p>
        </p:txBody>
      </p:sp>
      <p:sp>
        <p:nvSpPr>
          <p:cNvPr id="3" name="Content Placeholder 2"/>
          <p:cNvSpPr>
            <a:spLocks noGrp="1"/>
          </p:cNvSpPr>
          <p:nvPr>
            <p:ph idx="1"/>
          </p:nvPr>
        </p:nvSpPr>
        <p:spPr>
          <a:xfrm>
            <a:off x="3510366" y="2184365"/>
            <a:ext cx="8500820" cy="3348530"/>
          </a:xfrm>
        </p:spPr>
        <p:txBody>
          <a:bodyPr/>
          <a:lstStyle/>
          <a:p>
            <a:pPr marL="342900" indent="-342900">
              <a:buFont typeface="Wingdings" panose="05000000000000000000" pitchFamily="2" charset="2"/>
              <a:buChar char="v"/>
            </a:pPr>
            <a:r>
              <a:rPr lang="en-US" sz="2000" dirty="0"/>
              <a:t>Participant no longer receives services for 90 days and has no additional services scheduled. </a:t>
            </a:r>
          </a:p>
          <a:p>
            <a:endParaRPr lang="en-US" sz="2000" dirty="0"/>
          </a:p>
          <a:p>
            <a:pPr marL="342900" indent="-342900">
              <a:buFont typeface="Wingdings" panose="05000000000000000000" pitchFamily="2" charset="2"/>
              <a:buChar char="v"/>
            </a:pPr>
            <a:r>
              <a:rPr lang="en-US" sz="2000" dirty="0"/>
              <a:t>The program exit date is the last date of service. (Last ACT code inputted into </a:t>
            </a:r>
            <a:r>
              <a:rPr lang="en-US" sz="2000" dirty="0" err="1"/>
              <a:t>Caljobs</a:t>
            </a:r>
            <a:r>
              <a:rPr lang="en-US" sz="2000" dirty="0"/>
              <a:t>=Completion Date)</a:t>
            </a:r>
          </a:p>
          <a:p>
            <a:pPr marL="0" indent="0">
              <a:buNone/>
            </a:pPr>
            <a:r>
              <a:rPr lang="en-US" sz="2000" dirty="0"/>
              <a:t>	-Example: Client’s last day of service is dated January 3</a:t>
            </a:r>
            <a:r>
              <a:rPr lang="en-US" sz="2000" baseline="30000" dirty="0"/>
              <a:t>rd</a:t>
            </a:r>
            <a:r>
              <a:rPr lang="en-US" sz="2000" dirty="0"/>
              <a:t>, if no services are provided for an additional 90 days (near April 3</a:t>
            </a:r>
            <a:r>
              <a:rPr lang="en-US" sz="2000" baseline="30000" dirty="0"/>
              <a:t>rd</a:t>
            </a:r>
            <a:r>
              <a:rPr lang="en-US" sz="2000" dirty="0"/>
              <a:t>) then the client will be “soft exited” with program exit date of January 3</a:t>
            </a:r>
            <a:r>
              <a:rPr lang="en-US" sz="2000" baseline="30000" dirty="0"/>
              <a:t>rd</a:t>
            </a:r>
            <a:r>
              <a:rPr lang="en-US" sz="2000" dirty="0"/>
              <a:t>. </a:t>
            </a:r>
          </a:p>
        </p:txBody>
      </p:sp>
    </p:spTree>
    <p:extLst>
      <p:ext uri="{BB962C8B-B14F-4D97-AF65-F5344CB8AC3E}">
        <p14:creationId xmlns:p14="http://schemas.microsoft.com/office/powerpoint/2010/main" val="90304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Exclusionary Exit</a:t>
            </a:r>
          </a:p>
        </p:txBody>
      </p:sp>
    </p:spTree>
    <p:extLst>
      <p:ext uri="{BB962C8B-B14F-4D97-AF65-F5344CB8AC3E}">
        <p14:creationId xmlns:p14="http://schemas.microsoft.com/office/powerpoint/2010/main" val="381157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8240" y="674400"/>
            <a:ext cx="9875520" cy="5509200"/>
          </a:xfrm>
          <a:prstGeom prst="rect">
            <a:avLst/>
          </a:prstGeom>
          <a:noFill/>
        </p:spPr>
        <p:txBody>
          <a:bodyPr wrap="square" rtlCol="0">
            <a:spAutoFit/>
          </a:bodyPr>
          <a:lstStyle/>
          <a:p>
            <a:r>
              <a:rPr lang="en-US" sz="2800" dirty="0"/>
              <a:t>Participant is NOT INCLUDED in one or more performance calculations because they exit the program and stop receiving services for one or more of the following reasons:</a:t>
            </a:r>
          </a:p>
          <a:p>
            <a:endParaRPr lang="en-US" sz="2800" dirty="0"/>
          </a:p>
          <a:p>
            <a:pPr marL="457200" indent="-457200">
              <a:buFont typeface="Wingdings" panose="05000000000000000000" pitchFamily="2" charset="2"/>
              <a:buChar char="v"/>
            </a:pPr>
            <a:r>
              <a:rPr lang="en-US" sz="2000" dirty="0"/>
              <a:t>Incarcerated or becomes a resident at a facility providing 24-hour support, such as a hospital or treatment center. </a:t>
            </a:r>
          </a:p>
          <a:p>
            <a:pPr marL="457200" indent="-457200">
              <a:buFont typeface="Wingdings" panose="05000000000000000000" pitchFamily="2" charset="2"/>
              <a:buChar char="v"/>
            </a:pPr>
            <a:endParaRPr lang="en-US" sz="2000" dirty="0"/>
          </a:p>
          <a:p>
            <a:pPr marL="457200" indent="-457200">
              <a:buFont typeface="Wingdings" panose="05000000000000000000" pitchFamily="2" charset="2"/>
              <a:buChar char="v"/>
            </a:pPr>
            <a:r>
              <a:rPr lang="en-US" sz="2000" dirty="0"/>
              <a:t>Medical Treatment that is expected to last longer than 90 days. </a:t>
            </a:r>
          </a:p>
          <a:p>
            <a:pPr marL="457200" indent="-457200">
              <a:buFont typeface="Wingdings" panose="05000000000000000000" pitchFamily="2" charset="2"/>
              <a:buChar char="v"/>
            </a:pPr>
            <a:endParaRPr lang="en-US" sz="2000" dirty="0"/>
          </a:p>
          <a:p>
            <a:pPr marL="457200" indent="-457200">
              <a:buFont typeface="Wingdings" panose="05000000000000000000" pitchFamily="2" charset="2"/>
              <a:buChar char="v"/>
            </a:pPr>
            <a:r>
              <a:rPr lang="en-US" sz="2000" dirty="0"/>
              <a:t>Becomes deceased. </a:t>
            </a:r>
          </a:p>
          <a:p>
            <a:pPr marL="457200" indent="-457200">
              <a:buFont typeface="Wingdings" panose="05000000000000000000" pitchFamily="2" charset="2"/>
              <a:buChar char="v"/>
            </a:pPr>
            <a:endParaRPr lang="en-US" sz="2000" dirty="0"/>
          </a:p>
          <a:p>
            <a:pPr marL="457200" indent="-457200">
              <a:buFont typeface="Wingdings" panose="05000000000000000000" pitchFamily="2" charset="2"/>
              <a:buChar char="v"/>
            </a:pPr>
            <a:r>
              <a:rPr lang="en-US" sz="2000" dirty="0"/>
              <a:t>Member of the military reserve unit and is called for active duty that will last more than 90 days </a:t>
            </a:r>
          </a:p>
          <a:p>
            <a:pPr marL="457200" indent="-457200">
              <a:buFont typeface="Wingdings" panose="05000000000000000000" pitchFamily="2" charset="2"/>
              <a:buChar char="v"/>
            </a:pPr>
            <a:endParaRPr lang="en-US" sz="2000" dirty="0"/>
          </a:p>
          <a:p>
            <a:pPr marL="457200" indent="-457200">
              <a:buFont typeface="Wingdings" panose="05000000000000000000" pitchFamily="2" charset="2"/>
              <a:buChar char="v"/>
            </a:pPr>
            <a:r>
              <a:rPr lang="en-US" sz="2000" dirty="0"/>
              <a:t>In foster care and exits the program due to relocating outside of the sub recipient's area.</a:t>
            </a:r>
          </a:p>
        </p:txBody>
      </p:sp>
    </p:spTree>
    <p:extLst>
      <p:ext uri="{BB962C8B-B14F-4D97-AF65-F5344CB8AC3E}">
        <p14:creationId xmlns:p14="http://schemas.microsoft.com/office/powerpoint/2010/main" val="214382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 Holding a Diploma | A student holds a diploma upon g…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679" y="378159"/>
            <a:ext cx="1604089" cy="1604089"/>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4542429" y="55982"/>
            <a:ext cx="6766560" cy="768096"/>
          </a:xfrm>
        </p:spPr>
        <p:txBody>
          <a:bodyPr/>
          <a:lstStyle/>
          <a:p>
            <a:pPr algn="ctr"/>
            <a:r>
              <a:rPr lang="en-US" dirty="0"/>
              <a:t>Primary Indicators of Performance</a:t>
            </a:r>
          </a:p>
        </p:txBody>
      </p:sp>
      <p:sp>
        <p:nvSpPr>
          <p:cNvPr id="3" name="Content Placeholder 2"/>
          <p:cNvSpPr>
            <a:spLocks noGrp="1"/>
          </p:cNvSpPr>
          <p:nvPr>
            <p:ph idx="1"/>
          </p:nvPr>
        </p:nvSpPr>
        <p:spPr>
          <a:xfrm>
            <a:off x="4720473" y="2819796"/>
            <a:ext cx="7027241" cy="3581004"/>
          </a:xfrm>
        </p:spPr>
        <p:txBody>
          <a:bodyPr>
            <a:noAutofit/>
          </a:bodyPr>
          <a:lstStyle/>
          <a:p>
            <a:pPr>
              <a:lnSpc>
                <a:spcPct val="200000"/>
              </a:lnSpc>
            </a:pPr>
            <a:r>
              <a:rPr lang="en-US" sz="1800" dirty="0"/>
              <a:t>1. Employment/Education/Training Rate 2</a:t>
            </a:r>
            <a:r>
              <a:rPr lang="en-US" sz="1800" baseline="30000" dirty="0"/>
              <a:t>nd</a:t>
            </a:r>
            <a:r>
              <a:rPr lang="en-US" sz="1800" dirty="0"/>
              <a:t> Quarter after Exit. </a:t>
            </a:r>
          </a:p>
          <a:p>
            <a:pPr>
              <a:lnSpc>
                <a:spcPct val="200000"/>
              </a:lnSpc>
            </a:pPr>
            <a:r>
              <a:rPr lang="en-US" sz="1800" dirty="0"/>
              <a:t>2. Median Earnings in the 2</a:t>
            </a:r>
            <a:r>
              <a:rPr lang="en-US" sz="1800" baseline="30000" dirty="0"/>
              <a:t>nd</a:t>
            </a:r>
            <a:r>
              <a:rPr lang="en-US" sz="1800" dirty="0"/>
              <a:t> quarter after Exit. </a:t>
            </a:r>
          </a:p>
          <a:p>
            <a:pPr>
              <a:lnSpc>
                <a:spcPct val="200000"/>
              </a:lnSpc>
            </a:pPr>
            <a:r>
              <a:rPr lang="en-US" sz="1800" dirty="0"/>
              <a:t>3. Employment/Education/Training Rate 4</a:t>
            </a:r>
            <a:r>
              <a:rPr lang="en-US" sz="1800" baseline="30000" dirty="0"/>
              <a:t>th</a:t>
            </a:r>
            <a:r>
              <a:rPr lang="en-US" sz="1800" dirty="0"/>
              <a:t> Quarter after Exit. </a:t>
            </a:r>
          </a:p>
          <a:p>
            <a:pPr>
              <a:lnSpc>
                <a:spcPct val="200000"/>
              </a:lnSpc>
            </a:pPr>
            <a:r>
              <a:rPr lang="en-US" sz="1800" dirty="0"/>
              <a:t>4. Credential Attainment Rate.</a:t>
            </a:r>
          </a:p>
          <a:p>
            <a:pPr>
              <a:lnSpc>
                <a:spcPct val="200000"/>
              </a:lnSpc>
            </a:pPr>
            <a:r>
              <a:rPr lang="en-US" sz="1800" dirty="0"/>
              <a:t>5. Measurable Skill Gains. </a:t>
            </a:r>
          </a:p>
        </p:txBody>
      </p:sp>
      <p:pic>
        <p:nvPicPr>
          <p:cNvPr id="4" name="Picture 3" descr="dollar sign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8930" y="229906"/>
            <a:ext cx="1581517" cy="1900596"/>
          </a:xfrm>
          <a:prstGeom prst="rect">
            <a:avLst/>
          </a:prstGeom>
          <a:noFill/>
        </p:spPr>
      </p:pic>
    </p:spTree>
    <p:extLst>
      <p:ext uri="{BB962C8B-B14F-4D97-AF65-F5344CB8AC3E}">
        <p14:creationId xmlns:p14="http://schemas.microsoft.com/office/powerpoint/2010/main" val="106272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03287" y="1483218"/>
            <a:ext cx="8420062" cy="1373070"/>
          </a:xfrm>
        </p:spPr>
        <p:txBody>
          <a:bodyPr>
            <a:normAutofit fontScale="90000"/>
          </a:bodyPr>
          <a:lstStyle/>
          <a:p>
            <a:pPr algn="ctr"/>
            <a:r>
              <a:rPr lang="en-US" dirty="0"/>
              <a:t>Employment/Education/Training Rate </a:t>
            </a:r>
            <a:r>
              <a:rPr lang="en-US" b="1" dirty="0">
                <a:solidFill>
                  <a:schemeClr val="accent1">
                    <a:lumMod val="50000"/>
                  </a:schemeClr>
                </a:solidFill>
              </a:rPr>
              <a:t>2</a:t>
            </a:r>
            <a:r>
              <a:rPr lang="en-US" b="1" baseline="30000" dirty="0">
                <a:solidFill>
                  <a:schemeClr val="accent1">
                    <a:lumMod val="50000"/>
                  </a:schemeClr>
                </a:solidFill>
              </a:rPr>
              <a:t>nd</a:t>
            </a:r>
            <a:r>
              <a:rPr lang="en-US" b="1" dirty="0">
                <a:solidFill>
                  <a:schemeClr val="accent1">
                    <a:lumMod val="50000"/>
                  </a:schemeClr>
                </a:solidFill>
              </a:rPr>
              <a:t> Quarter </a:t>
            </a:r>
            <a:r>
              <a:rPr lang="en-US" dirty="0"/>
              <a:t>after Exit</a:t>
            </a:r>
          </a:p>
        </p:txBody>
      </p:sp>
    </p:spTree>
    <p:extLst>
      <p:ext uri="{BB962C8B-B14F-4D97-AF65-F5344CB8AC3E}">
        <p14:creationId xmlns:p14="http://schemas.microsoft.com/office/powerpoint/2010/main" val="4208549365"/>
      </p:ext>
    </p:extLst>
  </p:cSld>
  <p:clrMapOvr>
    <a:masterClrMapping/>
  </p:clrMapOvr>
</p:sld>
</file>

<file path=ppt/theme/theme1.xml><?xml version="1.0" encoding="utf-8"?>
<a:theme xmlns:a="http://schemas.openxmlformats.org/drawingml/2006/main" name="Theme1">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9EC92F52-C6F1-4231-8551-F016FB008C53}" vid="{E243FB8A-C420-421B-8555-66CD42AD3B4C}"/>
    </a:ext>
  </a:extLst>
</a:theme>
</file>

<file path=docProps/app.xml><?xml version="1.0" encoding="utf-8"?>
<Properties xmlns="http://schemas.openxmlformats.org/officeDocument/2006/extended-properties" xmlns:vt="http://schemas.openxmlformats.org/officeDocument/2006/docPropsVTypes">
  <Template>Theme1</Template>
  <TotalTime>906</TotalTime>
  <Words>1673</Words>
  <Application>Microsoft Office PowerPoint</Application>
  <PresentationFormat>Widescreen</PresentationFormat>
  <Paragraphs>182</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 Black</vt:lpstr>
      <vt:lpstr>Sabon Next LT</vt:lpstr>
      <vt:lpstr>Wingdings</vt:lpstr>
      <vt:lpstr>Theme1</vt:lpstr>
      <vt:lpstr>WIOA YOUTH PERFORMANCE</vt:lpstr>
      <vt:lpstr>First Things First….</vt:lpstr>
      <vt:lpstr>PowerPoint Presentation</vt:lpstr>
      <vt:lpstr>Youth Participant Specifics</vt:lpstr>
      <vt:lpstr>Youth Program Exit</vt:lpstr>
      <vt:lpstr>Exclusionary Exit</vt:lpstr>
      <vt:lpstr>PowerPoint Presentation</vt:lpstr>
      <vt:lpstr>Primary Indicators of Performance</vt:lpstr>
      <vt:lpstr>Employment/Education/Training Rate 2nd Quarter after Exit</vt:lpstr>
      <vt:lpstr>PowerPoint Presentation</vt:lpstr>
      <vt:lpstr>PowerPoint Presentation</vt:lpstr>
      <vt:lpstr>Examples:</vt:lpstr>
      <vt:lpstr>PowerPoint Presentation</vt:lpstr>
      <vt:lpstr>Median Earnings in the 2nd Quarter after Exit</vt:lpstr>
      <vt:lpstr>What does MEDIAN mean?</vt:lpstr>
      <vt:lpstr>Calculating 2nd quarter Median Earnings</vt:lpstr>
      <vt:lpstr>Calculating 2nd quarter Median Earnings</vt:lpstr>
      <vt:lpstr>Employment/Education/Training Rate 4th Quarter after Exit</vt:lpstr>
      <vt:lpstr>Worry Less….</vt:lpstr>
      <vt:lpstr>Credential Rate</vt:lpstr>
      <vt:lpstr>PowerPoint Presentation</vt:lpstr>
      <vt:lpstr>PowerPoint Presentation</vt:lpstr>
      <vt:lpstr>PowerPoint Presentation</vt:lpstr>
      <vt:lpstr>PowerPoint Presentation</vt:lpstr>
      <vt:lpstr>Types of Credentials</vt:lpstr>
      <vt:lpstr>Examples:</vt:lpstr>
      <vt:lpstr>Credentials that DO NOT count</vt:lpstr>
      <vt:lpstr>Measurable Skill Gains</vt:lpstr>
      <vt:lpstr>PowerPoint Presentation</vt:lpstr>
      <vt:lpstr>Who is included?</vt:lpstr>
      <vt:lpstr>PowerPoint Presentation</vt:lpstr>
      <vt:lpstr>5 Types of Measurable Skill Gains</vt:lpstr>
      <vt:lpstr>1. At least one educational functioning level, if receiving instruction below postsecondary education level.  </vt:lpstr>
      <vt:lpstr>2. Secondary School Diploma or Equivalent </vt:lpstr>
      <vt:lpstr>3. Secondary or postsecondary transcript showing sufficient # of credit hrs.</vt:lpstr>
      <vt:lpstr>4. Satisfactory progress report toward an established milestone </vt:lpstr>
      <vt:lpstr>5. Skills Progression (passage of exam) </vt:lpstr>
      <vt:lpstr>Proper Documentation</vt:lpstr>
      <vt:lpstr>PowerPoint Presentation</vt:lpstr>
    </vt:vector>
  </TitlesOfParts>
  <Company>SETA.NET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YOUTH PERFORMANCE</dc:title>
  <dc:creator>Ericka Martinez</dc:creator>
  <cp:lastModifiedBy>Ericka Martinez</cp:lastModifiedBy>
  <cp:revision>66</cp:revision>
  <dcterms:created xsi:type="dcterms:W3CDTF">2022-01-26T18:19:14Z</dcterms:created>
  <dcterms:modified xsi:type="dcterms:W3CDTF">2024-11-14T17:26:55Z</dcterms:modified>
</cp:coreProperties>
</file>